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155" r:id="rId4"/>
    <p:sldMasterId id="2147485159" r:id="rId5"/>
  </p:sldMasterIdLst>
  <p:notesMasterIdLst>
    <p:notesMasterId r:id="rId26"/>
  </p:notesMasterIdLst>
  <p:handoutMasterIdLst>
    <p:handoutMasterId r:id="rId27"/>
  </p:handoutMasterIdLst>
  <p:sldIdLst>
    <p:sldId id="1799" r:id="rId6"/>
    <p:sldId id="1797" r:id="rId7"/>
    <p:sldId id="1798" r:id="rId8"/>
    <p:sldId id="1662" r:id="rId9"/>
    <p:sldId id="1613" r:id="rId10"/>
    <p:sldId id="1665" r:id="rId11"/>
    <p:sldId id="1796" r:id="rId12"/>
    <p:sldId id="1795" r:id="rId13"/>
    <p:sldId id="1666" r:id="rId14"/>
    <p:sldId id="1770" r:id="rId15"/>
    <p:sldId id="1668" r:id="rId16"/>
    <p:sldId id="1791" r:id="rId17"/>
    <p:sldId id="1772" r:id="rId18"/>
    <p:sldId id="1771" r:id="rId19"/>
    <p:sldId id="1793" r:id="rId20"/>
    <p:sldId id="1669" r:id="rId21"/>
    <p:sldId id="1794" r:id="rId22"/>
    <p:sldId id="1721" r:id="rId23"/>
    <p:sldId id="1707" r:id="rId24"/>
    <p:sldId id="1617" r:id="rId25"/>
  </p:sldIdLst>
  <p:sldSz cx="9144000" cy="6858000" type="screen4x3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2376" userDrawn="1">
          <p15:clr>
            <a:srgbClr val="A4A3A4"/>
          </p15:clr>
        </p15:guide>
        <p15:guide id="3" orient="horz" pos="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, Whitney B CIV PEO SHIPS, PMS326" initials="WB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95B"/>
    <a:srgbClr val="0038A8"/>
    <a:srgbClr val="0043C8"/>
    <a:srgbClr val="C49500"/>
    <a:srgbClr val="022B6E"/>
    <a:srgbClr val="064478"/>
    <a:srgbClr val="92D050"/>
    <a:srgbClr val="FF7C80"/>
    <a:srgbClr val="043054"/>
    <a:srgbClr val="022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9" autoAdjust="0"/>
    <p:restoredTop sz="96201" autoAdjust="0"/>
  </p:normalViewPr>
  <p:slideViewPr>
    <p:cSldViewPr snapToGrid="0" showGuides="1">
      <p:cViewPr varScale="1">
        <p:scale>
          <a:sx n="68" d="100"/>
          <a:sy n="68" d="100"/>
        </p:scale>
        <p:origin x="1242" y="72"/>
      </p:cViewPr>
      <p:guideLst>
        <p:guide orient="horz" pos="144"/>
        <p:guide pos="2376"/>
        <p:guide orient="horz" pos="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>
        <p:scale>
          <a:sx n="84" d="100"/>
          <a:sy n="84" d="100"/>
        </p:scale>
        <p:origin x="-3174" y="-156"/>
      </p:cViewPr>
      <p:guideLst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492990" y="8953201"/>
            <a:ext cx="461283" cy="278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815" tIns="45905" rIns="91815" bIns="4590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8B18970B-E479-4D8A-81AA-1C5F8236C0FE}" type="slidenum">
              <a:rPr lang="en-US" sz="1200" b="0">
                <a:solidFill>
                  <a:schemeClr val="tx1"/>
                </a:solidFill>
                <a:ea typeface="+mn-ea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9567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58" y="5653276"/>
            <a:ext cx="5148985" cy="2958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81" tIns="45770" rIns="9318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9913" y="492125"/>
            <a:ext cx="6032500" cy="452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92990" y="8953201"/>
            <a:ext cx="461283" cy="278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815" tIns="45905" rIns="91815" bIns="45905">
            <a:spAutoFit/>
          </a:bodyPr>
          <a:lstStyle/>
          <a:p>
            <a:pPr algn="ctr" defTabSz="917554" eaLnBrk="0" hangingPunct="0">
              <a:spcBef>
                <a:spcPct val="50000"/>
              </a:spcBef>
              <a:defRPr/>
            </a:pPr>
            <a:fld id="{06CF54E3-2E5F-46E2-9A99-9B21DDE955E8}" type="slidenum">
              <a:rPr lang="en-US" sz="1200" b="0">
                <a:solidFill>
                  <a:schemeClr val="tx1"/>
                </a:solidFill>
                <a:ea typeface="+mn-ea"/>
              </a:rPr>
              <a:pPr algn="ctr" defTabSz="917554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52578" y="8802278"/>
            <a:ext cx="1977212" cy="40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646" tIns="45824" rIns="91646" bIns="45824">
            <a:spAutoFit/>
          </a:bodyPr>
          <a:lstStyle/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SOURCE: </a:t>
            </a:r>
          </a:p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POC: NAME; PH#</a:t>
            </a:r>
          </a:p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SLIDE TYPE: TITLE</a:t>
            </a:r>
          </a:p>
        </p:txBody>
      </p:sp>
    </p:spTree>
    <p:extLst>
      <p:ext uri="{BB962C8B-B14F-4D97-AF65-F5344CB8AC3E}">
        <p14:creationId xmlns:p14="http://schemas.microsoft.com/office/powerpoint/2010/main" val="30328209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225425" indent="-225425" algn="l" rtl="0" eaLnBrk="0" fontAlgn="base" hangingPunct="0">
      <a:spcBef>
        <a:spcPct val="30000"/>
      </a:spcBef>
      <a:spcAft>
        <a:spcPct val="0"/>
      </a:spcAft>
      <a:buChar char="•"/>
      <a:defRPr sz="1400" b="0" kern="1200">
        <a:solidFill>
          <a:schemeClr val="tx1"/>
        </a:solidFill>
        <a:latin typeface="+mn-lt"/>
        <a:ea typeface="+mn-ea"/>
        <a:cs typeface="Arial" charset="0"/>
      </a:defRPr>
    </a:lvl1pPr>
    <a:lvl2pPr marL="569913" indent="-169863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0" kern="1200">
        <a:solidFill>
          <a:schemeClr val="tx1"/>
        </a:solidFill>
        <a:latin typeface="+mn-lt"/>
        <a:ea typeface="+mn-ea"/>
        <a:cs typeface="Arial" charset="0"/>
      </a:defRPr>
    </a:lvl2pPr>
    <a:lvl3pPr marL="914400" indent="-230188" algn="l" rtl="0" eaLnBrk="0" fontAlgn="base" hangingPunct="0">
      <a:spcBef>
        <a:spcPct val="30000"/>
      </a:spcBef>
      <a:spcAft>
        <a:spcPct val="0"/>
      </a:spcAft>
      <a:buChar char="•"/>
      <a:defRPr sz="1200" b="0" kern="1200">
        <a:solidFill>
          <a:schemeClr val="tx1"/>
        </a:solidFill>
        <a:latin typeface="+mn-lt"/>
        <a:ea typeface="+mn-ea"/>
        <a:cs typeface="Arial" charset="0"/>
      </a:defRPr>
    </a:lvl3pPr>
    <a:lvl4pPr marL="1258888" indent="-230188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0" kern="1200">
        <a:solidFill>
          <a:schemeClr val="tx1"/>
        </a:solidFill>
        <a:latin typeface="+mn-lt"/>
        <a:ea typeface="+mn-ea"/>
        <a:cs typeface="Arial" charset="0"/>
      </a:defRPr>
    </a:lvl4pPr>
    <a:lvl5pPr marL="1603375" indent="-230188" algn="l" rtl="0" eaLnBrk="0" fontAlgn="base" hangingPunct="0">
      <a:spcBef>
        <a:spcPct val="30000"/>
      </a:spcBef>
      <a:spcAft>
        <a:spcPct val="0"/>
      </a:spcAft>
      <a:buChar char="•"/>
      <a:defRPr sz="1200" b="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188" y="492125"/>
            <a:ext cx="6126162" cy="4595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7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 2 focuses on changes</a:t>
            </a:r>
            <a:r>
              <a:rPr lang="en-US" baseline="0" dirty="0"/>
              <a:t> to contracting and covers a big part of the acquisition strategy changes</a:t>
            </a:r>
          </a:p>
          <a:p>
            <a:r>
              <a:rPr lang="en-US" baseline="0" dirty="0"/>
              <a:t>Led by C400 through the ASIT</a:t>
            </a:r>
          </a:p>
          <a:p>
            <a:r>
              <a:rPr lang="en-US" baseline="0" dirty="0"/>
              <a:t>A lot of work in this LOE</a:t>
            </a:r>
          </a:p>
          <a:p>
            <a:r>
              <a:rPr lang="en-US" baseline="0" dirty="0"/>
              <a:t>CGC first in three years to review changes to Acquisition strategy</a:t>
            </a:r>
          </a:p>
          <a:p>
            <a:r>
              <a:rPr lang="en-US" baseline="0" dirty="0"/>
              <a:t>Bring industry into planning (drafted a plan, need to solicit)</a:t>
            </a:r>
          </a:p>
          <a:p>
            <a:r>
              <a:rPr lang="en-US" baseline="0" dirty="0"/>
              <a:t>Big hitters were are working</a:t>
            </a:r>
          </a:p>
          <a:p>
            <a:pPr lvl="1"/>
            <a:r>
              <a:rPr lang="en-US" baseline="0" dirty="0"/>
              <a:t>Earlier award.  USS SHOUP at A-120</a:t>
            </a:r>
          </a:p>
          <a:p>
            <a:pPr lvl="1"/>
            <a:r>
              <a:rPr lang="en-US" baseline="0" dirty="0"/>
              <a:t>Vertically bundling (first RFPs out for BUL, ARB, GUN)</a:t>
            </a:r>
          </a:p>
          <a:p>
            <a:pPr lvl="1"/>
            <a:r>
              <a:rPr lang="en-US" baseline="0" dirty="0"/>
              <a:t>Moving toward quarterly solicitation</a:t>
            </a:r>
          </a:p>
          <a:p>
            <a:pPr lvl="1"/>
            <a:r>
              <a:rPr lang="en-US" baseline="0" dirty="0"/>
              <a:t>Value adjusted trade off</a:t>
            </a:r>
          </a:p>
          <a:p>
            <a:pPr lvl="0"/>
            <a:r>
              <a:rPr lang="en-US" baseline="0" dirty="0"/>
              <a:t>As we implement the proposed changes that have been brief to leadership, next challenge is horizontal bundling, awarding avails that cross FY</a:t>
            </a:r>
          </a:p>
          <a:p>
            <a:pPr lvl="0"/>
            <a:endParaRPr lang="en-US" baseline="0" dirty="0"/>
          </a:p>
          <a:p>
            <a:pPr lvl="0"/>
            <a:endParaRPr lang="en-US" baseline="0" dirty="0"/>
          </a:p>
          <a:p>
            <a:pPr lvl="1"/>
            <a:endParaRPr lang="en-US" baseline="0" dirty="0"/>
          </a:p>
          <a:p>
            <a:pPr lvl="0"/>
            <a:endParaRPr lang="en-US" baseline="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3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</a:t>
            </a:r>
            <a:r>
              <a:rPr lang="en-US" baseline="0" dirty="0"/>
              <a:t> 3 has seen a lot of progress</a:t>
            </a:r>
          </a:p>
          <a:p>
            <a:pPr lvl="0"/>
            <a:r>
              <a:rPr lang="en-US" baseline="0" dirty="0"/>
              <a:t>LOE to Completion CLIN funds growth up front at the CLIN</a:t>
            </a:r>
          </a:p>
          <a:p>
            <a:pPr lvl="1"/>
            <a:r>
              <a:rPr lang="en-US" baseline="0" dirty="0"/>
              <a:t>Anticipate quicker RCC cycle time (admin only RCC, work continues)</a:t>
            </a:r>
          </a:p>
          <a:p>
            <a:pPr lvl="1"/>
            <a:r>
              <a:rPr lang="en-US" baseline="0" dirty="0"/>
              <a:t>Will reduce UPWARD Ops</a:t>
            </a:r>
          </a:p>
          <a:p>
            <a:pPr lvl="1"/>
            <a:r>
              <a:rPr lang="en-US" baseline="0" dirty="0"/>
              <a:t>First ship is SAN Diego</a:t>
            </a:r>
          </a:p>
          <a:p>
            <a:pPr lvl="1"/>
            <a:r>
              <a:rPr lang="en-US" baseline="0" dirty="0"/>
              <a:t>Currently in 28 packages (22 cross FY)</a:t>
            </a:r>
          </a:p>
          <a:p>
            <a:pPr lvl="0"/>
            <a:r>
              <a:rPr lang="en-US" baseline="0" dirty="0"/>
              <a:t>SDVC</a:t>
            </a:r>
          </a:p>
          <a:p>
            <a:pPr lvl="1"/>
            <a:r>
              <a:rPr lang="en-US" baseline="0" dirty="0"/>
              <a:t>Expect to drastically lower RCC cycle time</a:t>
            </a:r>
          </a:p>
          <a:p>
            <a:pPr lvl="1"/>
            <a:r>
              <a:rPr lang="en-US" baseline="0" dirty="0"/>
              <a:t>Will impact major if RCC</a:t>
            </a:r>
          </a:p>
          <a:p>
            <a:pPr lvl="1"/>
            <a:r>
              <a:rPr lang="en-US" baseline="0" dirty="0"/>
              <a:t>In FITZ avail</a:t>
            </a:r>
          </a:p>
          <a:p>
            <a:pPr lvl="1"/>
            <a:r>
              <a:rPr lang="en-US" baseline="0" dirty="0"/>
              <a:t>IN 8 solicitations</a:t>
            </a:r>
          </a:p>
          <a:p>
            <a:pPr lvl="0"/>
            <a:r>
              <a:rPr lang="en-US" baseline="0" dirty="0"/>
              <a:t>Signing Joint Memo to codify process</a:t>
            </a:r>
          </a:p>
          <a:p>
            <a:pPr lvl="0"/>
            <a:r>
              <a:rPr lang="en-US" baseline="0" dirty="0"/>
              <a:t>Road show to RMCs to get all RMCs aligned</a:t>
            </a:r>
          </a:p>
          <a:p>
            <a:pPr lvl="1"/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phase</a:t>
            </a:r>
            <a:r>
              <a:rPr lang="en-US" baseline="0" dirty="0"/>
              <a:t> is to measure success</a:t>
            </a:r>
          </a:p>
          <a:p>
            <a:r>
              <a:rPr lang="en-US" baseline="0" dirty="0"/>
              <a:t>Our metrics we will use are RCC counts, cycle time, and upward 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43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</a:t>
            </a:r>
            <a:r>
              <a:rPr lang="en-US" baseline="0" dirty="0"/>
              <a:t> major achievement is NSI review and streamlining</a:t>
            </a:r>
          </a:p>
          <a:p>
            <a:r>
              <a:rPr lang="en-US" baseline="0" dirty="0"/>
              <a:t>We worked with industry for inputs</a:t>
            </a:r>
          </a:p>
          <a:p>
            <a:r>
              <a:rPr lang="en-US" baseline="0" dirty="0"/>
              <a:t>Criteria:  reduce schedule time and/or cost</a:t>
            </a:r>
          </a:p>
          <a:p>
            <a:r>
              <a:rPr lang="en-US" baseline="0" dirty="0"/>
              <a:t>Great feedback, initially resolved all but work four of the changes, 2 remaining after this summer’s </a:t>
            </a:r>
            <a:r>
              <a:rPr lang="en-US" b="0" dirty="0">
                <a:effectLst/>
              </a:rPr>
              <a:t>Standard Specifications for Ship Repair and Alteration Committee (SSRAC)</a:t>
            </a:r>
            <a:endParaRPr lang="en-US" b="0" baseline="0" dirty="0"/>
          </a:p>
          <a:p>
            <a:r>
              <a:rPr lang="en-US" baseline="0" dirty="0"/>
              <a:t>Big take away is elimination of 17% of check points of NSI but the impact will be 30% overall reduction in checkpoints in avails because NSI are invoked so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2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point reduction to 50%</a:t>
            </a:r>
            <a:r>
              <a:rPr lang="en-US" baseline="0" dirty="0"/>
              <a:t> is the next challenge</a:t>
            </a:r>
          </a:p>
          <a:p>
            <a:pPr lvl="1"/>
            <a:r>
              <a:rPr lang="en-US" baseline="0" dirty="0"/>
              <a:t>NSI check points gets us to 30%</a:t>
            </a:r>
          </a:p>
          <a:p>
            <a:pPr lvl="1"/>
            <a:r>
              <a:rPr lang="en-US" baseline="0" dirty="0"/>
              <a:t>Now revenging Master Spec Catalog, 1000s of check points</a:t>
            </a:r>
          </a:p>
          <a:p>
            <a:pPr lvl="1"/>
            <a:r>
              <a:rPr lang="en-US" baseline="0" dirty="0"/>
              <a:t>We will pilot on a ship</a:t>
            </a:r>
          </a:p>
          <a:p>
            <a:r>
              <a:rPr lang="en-US" dirty="0"/>
              <a:t>Engineering</a:t>
            </a:r>
            <a:r>
              <a:rPr lang="en-US" baseline="0" dirty="0"/>
              <a:t> Support Desk seeks to lower RCC/change time by bring technical decision makers to the yard</a:t>
            </a:r>
          </a:p>
          <a:p>
            <a:pPr lvl="1"/>
            <a:r>
              <a:rPr lang="en-US" baseline="0" dirty="0"/>
              <a:t>This has happened, we are using and making teams aware of and how to use</a:t>
            </a:r>
          </a:p>
          <a:p>
            <a:r>
              <a:rPr lang="en-US" dirty="0"/>
              <a:t>PCP:  Instead</a:t>
            </a:r>
            <a:r>
              <a:rPr lang="en-US" baseline="0" dirty="0"/>
              <a:t> of paying the ktr to writing same PCP over and over, we are going to have standard TCP</a:t>
            </a:r>
          </a:p>
          <a:p>
            <a:pPr lvl="1"/>
            <a:r>
              <a:rPr lang="en-US" baseline="0" dirty="0"/>
              <a:t>Instruction and first one for diesel out to RMC for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out measures of effectiveness</a:t>
            </a:r>
          </a:p>
          <a:p>
            <a:pPr lvl="1"/>
            <a:r>
              <a:rPr lang="en-US" baseline="0" dirty="0"/>
              <a:t>Check point count</a:t>
            </a:r>
          </a:p>
          <a:p>
            <a:pPr lvl="1"/>
            <a:r>
              <a:rPr lang="en-US" baseline="0" dirty="0"/>
              <a:t>ESR cycle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05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 4</a:t>
            </a:r>
            <a:r>
              <a:rPr lang="en-US" baseline="0" dirty="0"/>
              <a:t> is focused on the Project Management</a:t>
            </a:r>
          </a:p>
          <a:p>
            <a:pPr lvl="1"/>
            <a:r>
              <a:rPr lang="en-US" baseline="0" dirty="0"/>
              <a:t>WASP lessons learned</a:t>
            </a:r>
          </a:p>
          <a:p>
            <a:pPr lvl="2"/>
            <a:r>
              <a:rPr lang="en-US" baseline="0" dirty="0"/>
              <a:t>Leaded boilers, IPTD soft skill development, early communication with all AIT, subs, etc (MSMO) and ships force</a:t>
            </a:r>
          </a:p>
          <a:p>
            <a:pPr lvl="2"/>
            <a:r>
              <a:rPr lang="en-US" baseline="0" dirty="0"/>
              <a:t>Implemented in all PT, codify in nect</a:t>
            </a:r>
          </a:p>
          <a:p>
            <a:pPr lvl="1"/>
            <a:r>
              <a:rPr lang="en-US" baseline="0" dirty="0"/>
              <a:t>Schedule Model Review</a:t>
            </a:r>
          </a:p>
          <a:p>
            <a:pPr lvl="2"/>
            <a:r>
              <a:rPr lang="en-US" baseline="0" dirty="0"/>
              <a:t>Week long event to bring in LMA, AIT, and subs to brief all work and LMA incrementally updates IPS</a:t>
            </a:r>
          </a:p>
          <a:p>
            <a:pPr lvl="2"/>
            <a:r>
              <a:rPr lang="en-US" baseline="0" dirty="0"/>
              <a:t>KIDD first ship on time completion</a:t>
            </a:r>
          </a:p>
          <a:p>
            <a:pPr lvl="2"/>
            <a:r>
              <a:rPr lang="en-US" baseline="0" dirty="0"/>
              <a:t>SAMPSON was 2</a:t>
            </a:r>
            <a:r>
              <a:rPr lang="en-US" baseline="30000" dirty="0"/>
              <a:t>nd</a:t>
            </a:r>
            <a:endParaRPr lang="en-US" baseline="0" dirty="0"/>
          </a:p>
          <a:p>
            <a:pPr lvl="2"/>
            <a:r>
              <a:rPr lang="en-US" baseline="0" dirty="0"/>
              <a:t>Part of solicitation for ARB/GUN/BUL</a:t>
            </a:r>
          </a:p>
          <a:p>
            <a:pPr lvl="0"/>
            <a:r>
              <a:rPr lang="en-US" dirty="0"/>
              <a:t>RTS</a:t>
            </a:r>
          </a:p>
          <a:p>
            <a:pPr lvl="1"/>
            <a:r>
              <a:rPr lang="en-US" dirty="0"/>
              <a:t>Formal exit criteria</a:t>
            </a:r>
            <a:r>
              <a:rPr lang="en-US" baseline="0" dirty="0"/>
              <a:t> of WPER at A-30 so we enter avail eyes wide open</a:t>
            </a:r>
          </a:p>
          <a:p>
            <a:pPr lvl="1"/>
            <a:r>
              <a:rPr lang="en-US" baseline="0" dirty="0"/>
              <a:t>Early stacked hands brief to agree on work and risks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2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DDWG meeting held</a:t>
            </a:r>
            <a:r>
              <a:rPr lang="en-US" baseline="0" dirty="0"/>
              <a:t> at the beginning of FMMS</a:t>
            </a:r>
          </a:p>
          <a:p>
            <a:r>
              <a:rPr lang="en-US" baseline="0" dirty="0"/>
              <a:t>Goal is to use dock efficiently</a:t>
            </a:r>
          </a:p>
          <a:p>
            <a:r>
              <a:rPr lang="en-US" baseline="0" dirty="0"/>
              <a:t>Two working groups out of meeting</a:t>
            </a:r>
          </a:p>
          <a:p>
            <a:pPr lvl="1"/>
            <a:r>
              <a:rPr lang="en-US" baseline="0" dirty="0"/>
              <a:t>Paint Working Group to evaluate NSI government oversight vs. vendor warranty</a:t>
            </a:r>
          </a:p>
          <a:p>
            <a:pPr lvl="1"/>
            <a:r>
              <a:rPr lang="en-US" baseline="0" dirty="0"/>
              <a:t>Shaft RFI vs assess &amp; repair</a:t>
            </a:r>
          </a:p>
          <a:p>
            <a:pPr lvl="0"/>
            <a:r>
              <a:rPr lang="en-US" dirty="0"/>
              <a:t>‘typical time</a:t>
            </a:r>
            <a:r>
              <a:rPr lang="en-US" baseline="0" dirty="0"/>
              <a:t>’ for a ship class in the dock to ensure only work needed to be done in dock is done</a:t>
            </a:r>
          </a:p>
          <a:p>
            <a:pPr lvl="0"/>
            <a:r>
              <a:rPr lang="en-US" baseline="0" dirty="0"/>
              <a:t>RFI</a:t>
            </a:r>
          </a:p>
          <a:p>
            <a:pPr lvl="1"/>
            <a:r>
              <a:rPr lang="en-US" baseline="0" dirty="0"/>
              <a:t>Dry docks available </a:t>
            </a:r>
          </a:p>
          <a:p>
            <a:pPr lvl="1"/>
            <a:r>
              <a:rPr lang="en-US" baseline="0" dirty="0"/>
              <a:t>Government Furnished equipment</a:t>
            </a:r>
          </a:p>
          <a:p>
            <a:pPr lvl="0"/>
            <a:r>
              <a:rPr lang="en-US" baseline="0" dirty="0"/>
              <a:t>Lastly,</a:t>
            </a:r>
          </a:p>
          <a:p>
            <a:pPr lvl="1"/>
            <a:r>
              <a:rPr lang="en-US" baseline="0" dirty="0"/>
              <a:t>NAVSEA assessing technical requirement of LCS docking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8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</a:t>
            </a:r>
            <a:r>
              <a:rPr lang="en-US" baseline="0" dirty="0"/>
              <a:t> 5 Seeks to build the industry/government team</a:t>
            </a:r>
          </a:p>
          <a:p>
            <a:pPr lvl="1"/>
            <a:r>
              <a:rPr lang="en-US" baseline="0" dirty="0"/>
              <a:t>Bringing industry into ST1</a:t>
            </a:r>
          </a:p>
          <a:p>
            <a:pPr lvl="1"/>
            <a:r>
              <a:rPr lang="en-US" baseline="0" dirty="0"/>
              <a:t>Shipbuilding Council of America participated in on ESC, but then had sign a NDA</a:t>
            </a:r>
          </a:p>
          <a:p>
            <a:pPr lvl="1"/>
            <a:r>
              <a:rPr lang="en-US" baseline="0" dirty="0"/>
              <a:t>BAE has participated in execution KSN</a:t>
            </a:r>
          </a:p>
          <a:p>
            <a:pPr lvl="0"/>
            <a:r>
              <a:rPr lang="en-US" baseline="0" dirty="0"/>
              <a:t>Celebrate our victories</a:t>
            </a:r>
          </a:p>
          <a:p>
            <a:pPr lvl="1"/>
            <a:r>
              <a:rPr lang="en-US" baseline="0" dirty="0"/>
              <a:t>KIDD in last MMPR</a:t>
            </a:r>
          </a:p>
          <a:p>
            <a:pPr lvl="1"/>
            <a:r>
              <a:rPr lang="en-US" baseline="0" dirty="0"/>
              <a:t>KSN LL take away what successful teams do vice problems</a:t>
            </a:r>
          </a:p>
          <a:p>
            <a:pPr lvl="0"/>
            <a:r>
              <a:rPr lang="en-US" baseline="0" dirty="0"/>
              <a:t>Lastly,</a:t>
            </a:r>
          </a:p>
          <a:p>
            <a:pPr lvl="1"/>
            <a:r>
              <a:rPr lang="en-US" baseline="0" dirty="0"/>
              <a:t>Changes we have made must be brought into CNRMCs WRD curriculum so going forward to inculcate our accomplishments into our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Summary</a:t>
            </a:r>
          </a:p>
          <a:p>
            <a:pPr lvl="1"/>
            <a:r>
              <a:rPr lang="en-US" baseline="0" dirty="0"/>
              <a:t>PSO is writing the report on glide slope for a draft 2 NOV</a:t>
            </a:r>
          </a:p>
          <a:p>
            <a:pPr lvl="1"/>
            <a:r>
              <a:rPr lang="en-US" baseline="0" dirty="0"/>
              <a:t>PSI has made a lot of progress, must measure results</a:t>
            </a:r>
          </a:p>
          <a:p>
            <a:pPr lvl="1"/>
            <a:r>
              <a:rPr lang="en-US" baseline="0" dirty="0"/>
              <a:t>Still PSI work to do</a:t>
            </a:r>
          </a:p>
          <a:p>
            <a:pPr lvl="1"/>
            <a:r>
              <a:rPr lang="en-US" baseline="0" dirty="0"/>
              <a:t>Lastly, we must align with SEA 21 30 year Ship Maint &amp; Mod plan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6FD7B-DD05-4C03-A40C-8F3792C13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2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</a:t>
            </a:r>
            <a:r>
              <a:rPr lang="en-US" baseline="0" dirty="0"/>
              <a:t> the brief is not review all of PSI/PSO but to report successes and way ahead</a:t>
            </a:r>
          </a:p>
          <a:p>
            <a:r>
              <a:rPr lang="en-US" baseline="0" dirty="0"/>
              <a:t>For PSO I will brief progress and timeline on way ahead</a:t>
            </a:r>
          </a:p>
          <a:p>
            <a:r>
              <a:rPr lang="en-US" baseline="0" dirty="0"/>
              <a:t>For PSI, my focus will be on the many accomplishments, discuss the next phase and also transition to measuring 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6FD7B-DD05-4C03-A40C-8F3792C13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48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PSO is</a:t>
            </a:r>
            <a:r>
              <a:rPr lang="en-US" baseline="0" dirty="0"/>
              <a:t> about growing the industrial base as well as government RMC, base support, and facilities to support the 355 ship Navy</a:t>
            </a:r>
          </a:p>
          <a:p>
            <a:pPr lvl="1"/>
            <a:r>
              <a:rPr lang="en-US" baseline="0" dirty="0"/>
              <a:t>PSO is similar the public shipyard study that assessed dry docks, facility layout for efficient use of the work force, and capital equipment</a:t>
            </a:r>
          </a:p>
          <a:p>
            <a:pPr lvl="1"/>
            <a:r>
              <a:rPr lang="en-US" baseline="0" dirty="0"/>
              <a:t>Our project is looking at the same, but across all the MSRs, RMCs, and bases.  Much larger task</a:t>
            </a:r>
          </a:p>
          <a:p>
            <a:pPr lvl="0"/>
            <a:r>
              <a:rPr lang="en-US" baseline="0" dirty="0"/>
              <a:t>PSI</a:t>
            </a:r>
          </a:p>
          <a:p>
            <a:pPr lvl="1"/>
            <a:r>
              <a:rPr lang="en-US" baseline="0" dirty="0"/>
              <a:t>The objective is to break down barriers to on time delivery</a:t>
            </a:r>
          </a:p>
          <a:p>
            <a:pPr lvl="1"/>
            <a:r>
              <a:rPr lang="en-US" baseline="0" dirty="0"/>
              <a:t>Grew out of a NAVSEA study that was announce at last year’s SNA</a:t>
            </a:r>
          </a:p>
          <a:p>
            <a:pPr lvl="1"/>
            <a:r>
              <a:rPr lang="en-US" baseline="0" dirty="0"/>
              <a:t>Originally there were over 50 specific actions that CNRMC grouped within 5 lines of effort.  </a:t>
            </a:r>
          </a:p>
          <a:p>
            <a:pPr lvl="1"/>
            <a:r>
              <a:rPr lang="en-US" baseline="0" dirty="0"/>
              <a:t>Significant Progress has been made in every LOE</a:t>
            </a:r>
          </a:p>
          <a:p>
            <a:pPr lvl="0"/>
            <a:r>
              <a:rPr lang="en-US" baseline="0" dirty="0"/>
              <a:t>Lastly, both PSO and PSI will be aligned with and use the 30 Maint &amp; Mod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6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527050"/>
            <a:ext cx="35115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PSI</a:t>
            </a:r>
            <a:r>
              <a:rPr lang="en-US" baseline="0" dirty="0"/>
              <a:t> and PSO have been ongoing since the beginning of the year</a:t>
            </a:r>
          </a:p>
          <a:p>
            <a:r>
              <a:rPr lang="en-US" baseline="0" dirty="0"/>
              <a:t>As I said PSI grew our of a study announced at SNA</a:t>
            </a:r>
          </a:p>
          <a:p>
            <a:r>
              <a:rPr lang="en-US" baseline="0" dirty="0"/>
              <a:t>We held an off-site early in the year where the actions from the study were reviewed, appropriate ones taken for action, and grouped within LOE</a:t>
            </a:r>
          </a:p>
          <a:p>
            <a:r>
              <a:rPr lang="en-US" baseline="0" dirty="0"/>
              <a:t>We also stood up the dry dock working group and acquisition strategy improvement team to attack actions</a:t>
            </a:r>
          </a:p>
          <a:p>
            <a:r>
              <a:rPr lang="en-US" baseline="0" dirty="0"/>
              <a:t>A lot of input has come from industry so a goal has been to engage with industry all along.  SNA, National Ship Repair Industry Conference (NSRIC), Mega Rust, FMMS, Contract Governance Council</a:t>
            </a:r>
          </a:p>
          <a:p>
            <a:r>
              <a:rPr lang="en-US" baseline="0" dirty="0"/>
              <a:t>WRT to PSO, after we stood the team up we had a flag/industry kickoff in June announce the plan and get buy in.</a:t>
            </a:r>
          </a:p>
          <a:p>
            <a:r>
              <a:rPr lang="en-US" baseline="0" dirty="0"/>
              <a:t>Going forward our efforts are implementing changes and the acquisition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6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PSO</a:t>
            </a:r>
            <a:r>
              <a:rPr lang="en-US" baseline="0" dirty="0"/>
              <a:t> methodology is to assess </a:t>
            </a:r>
          </a:p>
          <a:p>
            <a:pPr lvl="1"/>
            <a:r>
              <a:rPr lang="en-US" baseline="0" dirty="0"/>
              <a:t>What is our capacity now</a:t>
            </a:r>
          </a:p>
          <a:p>
            <a:pPr lvl="1"/>
            <a:r>
              <a:rPr lang="en-US" baseline="0" dirty="0"/>
              <a:t>What do we need for the 355 ship Navy</a:t>
            </a:r>
          </a:p>
          <a:p>
            <a:pPr lvl="1"/>
            <a:r>
              <a:rPr lang="en-US" baseline="0" dirty="0"/>
              <a:t>What are the Gaps</a:t>
            </a:r>
          </a:p>
          <a:p>
            <a:pPr lvl="1"/>
            <a:r>
              <a:rPr lang="en-US" baseline="0" dirty="0"/>
              <a:t>Recommend COAs to close the gaps</a:t>
            </a:r>
          </a:p>
          <a:p>
            <a:pPr lvl="0"/>
            <a:r>
              <a:rPr lang="en-US" dirty="0"/>
              <a:t>The PSO team has visited all fleet concentration areas</a:t>
            </a:r>
          </a:p>
          <a:p>
            <a:pPr lvl="1"/>
            <a:r>
              <a:rPr lang="en-US" dirty="0"/>
              <a:t>Met</a:t>
            </a:r>
            <a:r>
              <a:rPr lang="en-US" baseline="0" dirty="0"/>
              <a:t> with all complex and non complex MAC holders</a:t>
            </a:r>
          </a:p>
          <a:p>
            <a:pPr lvl="1"/>
            <a:r>
              <a:rPr lang="en-US" baseline="0" dirty="0"/>
              <a:t>All bases</a:t>
            </a:r>
          </a:p>
          <a:p>
            <a:pPr lvl="0"/>
            <a:r>
              <a:rPr lang="en-US" baseline="0" dirty="0"/>
              <a:t>Sent out RFI</a:t>
            </a:r>
          </a:p>
          <a:p>
            <a:pPr lvl="1"/>
            <a:r>
              <a:rPr lang="en-US" baseline="0" dirty="0"/>
              <a:t>Dry docks</a:t>
            </a:r>
          </a:p>
          <a:p>
            <a:pPr lvl="1"/>
            <a:r>
              <a:rPr lang="en-US" baseline="0" dirty="0"/>
              <a:t>Government furnished equipment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294" tIns="45647" rIns="91294" bIns="45647"/>
          <a:lstStyle/>
          <a:p>
            <a:pPr algn="r"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19A6FD7B-DD05-4C03-A40C-8F3792C13AD1}" type="slidenum">
              <a:rPr lang="en-US" sz="1200" b="0">
                <a:solidFill>
                  <a:prstClr val="black"/>
                </a:solidFill>
                <a:latin typeface="Calibri"/>
                <a:ea typeface="+mn-ea"/>
              </a:rPr>
              <a:pPr algn="r"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46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</a:t>
            </a:r>
            <a:r>
              <a:rPr lang="en-US" baseline="0" dirty="0"/>
              <a:t> we stand</a:t>
            </a:r>
          </a:p>
          <a:p>
            <a:pPr lvl="1"/>
            <a:r>
              <a:rPr lang="en-US" baseline="0" dirty="0"/>
              <a:t>‘as is in complete’</a:t>
            </a:r>
          </a:p>
          <a:p>
            <a:pPr lvl="1"/>
            <a:r>
              <a:rPr lang="en-US" baseline="0" dirty="0"/>
              <a:t>We have made assumptions with SLEP, 30 Year shipbuilding plan, SLD to determine the requirements</a:t>
            </a:r>
          </a:p>
          <a:p>
            <a:pPr lvl="1"/>
            <a:r>
              <a:rPr lang="en-US" baseline="0" dirty="0"/>
              <a:t>Received answers back for Dry Dock and government furnished equipment RFI</a:t>
            </a:r>
          </a:p>
          <a:p>
            <a:pPr lvl="1"/>
            <a:r>
              <a:rPr lang="en-US" baseline="0" dirty="0"/>
              <a:t>Determining COAs now, examples of items we are considering</a:t>
            </a:r>
          </a:p>
          <a:p>
            <a:pPr lvl="2"/>
            <a:r>
              <a:rPr lang="en-US" baseline="0" dirty="0"/>
              <a:t>Construction at RMC to support better work force optimization</a:t>
            </a:r>
          </a:p>
          <a:p>
            <a:pPr lvl="2"/>
            <a:r>
              <a:rPr lang="en-US" baseline="0" dirty="0"/>
              <a:t>Base policy changes to support maintenance (maintenance piers, contractor laydown areas, efficient base access)</a:t>
            </a:r>
          </a:p>
          <a:p>
            <a:pPr lvl="1"/>
            <a:r>
              <a:rPr lang="en-US" baseline="0" dirty="0"/>
              <a:t>2 NOV draft complete for quick look to industry and SRA 5 NOV</a:t>
            </a:r>
          </a:p>
          <a:p>
            <a:pPr lvl="1"/>
            <a:r>
              <a:rPr lang="en-US" baseline="0" dirty="0"/>
              <a:t>Mid December submit the report to NAVSEA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332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6FD7B-DD05-4C03-A40C-8F3792C13AD1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pPr marL="0" marR="0" lvl="0" indent="0" algn="l" defTabSz="9332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9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LOE 1</a:t>
            </a:r>
          </a:p>
          <a:p>
            <a:pPr lvl="1"/>
            <a:r>
              <a:rPr lang="en-US" dirty="0"/>
              <a:t>Must indicate</a:t>
            </a:r>
            <a:r>
              <a:rPr lang="en-US" baseline="0" dirty="0"/>
              <a:t> workload to industry so they can grow</a:t>
            </a:r>
          </a:p>
          <a:p>
            <a:pPr lvl="1"/>
            <a:r>
              <a:rPr lang="en-US" baseline="0" dirty="0"/>
              <a:t>Also so the government can monitor port loading</a:t>
            </a:r>
          </a:p>
          <a:p>
            <a:pPr lvl="1"/>
            <a:r>
              <a:rPr lang="en-US" baseline="0" dirty="0"/>
              <a:t>Goal:  stable and predictable (for government and industry)</a:t>
            </a:r>
          </a:p>
          <a:p>
            <a:pPr lvl="1"/>
            <a:r>
              <a:rPr lang="en-US" baseline="0" dirty="0"/>
              <a:t>We have expanded the scope to capture demands on ship repair industrial base </a:t>
            </a:r>
          </a:p>
          <a:p>
            <a:pPr lvl="2"/>
            <a:r>
              <a:rPr lang="en-US" baseline="0" dirty="0"/>
              <a:t>PSA, NECC, CMAVs, CVN</a:t>
            </a:r>
          </a:p>
          <a:p>
            <a:pPr lvl="2"/>
            <a:r>
              <a:rPr lang="en-US" baseline="0" dirty="0"/>
              <a:t>We are measuring KTR manning capacity as they report in the IPS weekly report. Determining if base is growing</a:t>
            </a:r>
          </a:p>
          <a:p>
            <a:pPr lvl="1"/>
            <a:r>
              <a:rPr lang="en-US" baseline="0" dirty="0"/>
              <a:t>Link with work of 30 year maintenance and mod plan</a:t>
            </a:r>
          </a:p>
          <a:p>
            <a:pPr lvl="1"/>
            <a:r>
              <a:rPr lang="en-US" baseline="0" dirty="0"/>
              <a:t>We are also sharing</a:t>
            </a:r>
          </a:p>
          <a:p>
            <a:pPr lvl="2"/>
            <a:r>
              <a:rPr lang="en-US" baseline="0" dirty="0"/>
              <a:t>Quarterly report to Congress</a:t>
            </a:r>
          </a:p>
          <a:p>
            <a:pPr lvl="2"/>
            <a:r>
              <a:rPr lang="en-US" baseline="0" dirty="0"/>
              <a:t>Release to industry</a:t>
            </a:r>
          </a:p>
          <a:p>
            <a:pPr lvl="2"/>
            <a:r>
              <a:rPr lang="en-US" baseline="0" dirty="0"/>
              <a:t>Quarterly industry engagement  (FMMS)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6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657725" y="166371"/>
            <a:ext cx="7388300" cy="568642"/>
          </a:xfrm>
          <a:prstGeom prst="rect">
            <a:avLst/>
          </a:prstGeom>
        </p:spPr>
        <p:txBody>
          <a:bodyPr anchor="ctr"/>
          <a:lstStyle/>
          <a:p>
            <a:endParaRPr lang="en-US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9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513" y="166371"/>
            <a:ext cx="7800975" cy="56864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83922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83922"/>
            <a:ext cx="4038600" cy="5242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34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657725" y="166371"/>
            <a:ext cx="7388300" cy="568642"/>
          </a:xfrm>
          <a:prstGeom prst="rect">
            <a:avLst/>
          </a:prstGeom>
        </p:spPr>
        <p:txBody>
          <a:bodyPr anchor="ctr"/>
          <a:lstStyle/>
          <a:p>
            <a:endParaRPr lang="en-US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64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6560352"/>
            <a:ext cx="9144000" cy="265176"/>
          </a:xfrm>
          <a:prstGeom prst="rect">
            <a:avLst/>
          </a:prstGeom>
          <a:gradFill flip="none" rotWithShape="1">
            <a:gsLst>
              <a:gs pos="8000">
                <a:srgbClr val="0D006C"/>
              </a:gs>
              <a:gs pos="49000">
                <a:srgbClr val="0B11FD"/>
              </a:gs>
              <a:gs pos="70000">
                <a:srgbClr val="000082"/>
              </a:gs>
              <a:gs pos="68000">
                <a:srgbClr val="0047FF"/>
              </a:gs>
              <a:gs pos="46000">
                <a:srgbClr val="001746"/>
              </a:gs>
              <a:gs pos="72000">
                <a:srgbClr val="0047FF"/>
              </a:gs>
              <a:gs pos="34000">
                <a:srgbClr val="000082"/>
              </a:gs>
              <a:gs pos="15000">
                <a:srgbClr val="0224D0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35" name="Picture 12" descr="Rope_from_illthi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764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5998"/>
            <a:ext cx="8229600" cy="524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LEVEL TEXT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pic>
        <p:nvPicPr>
          <p:cNvPr id="13" name="Picture 15" descr="Rope_from_illthi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2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385891" y="6554642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C2E114B-E2B2-4115-9F42-B354EA0B1697}" type="slidenum">
              <a:rPr lang="en-US" sz="1200" smtClean="0">
                <a:solidFill>
                  <a:prstClr val="white"/>
                </a:solidFill>
                <a:latin typeface="Arial"/>
              </a:rPr>
              <a:pPr algn="ctr"/>
              <a:t>‹#›</a:t>
            </a:fld>
            <a:endParaRPr lang="en-US" sz="12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0" name="Picture 20" descr="corporate-col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95" y="6561179"/>
            <a:ext cx="872306" cy="2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1657725" y="166371"/>
            <a:ext cx="7388300" cy="56864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001746"/>
              </a:solidFill>
            </a:endParaRPr>
          </a:p>
        </p:txBody>
      </p:sp>
      <p:pic>
        <p:nvPicPr>
          <p:cNvPr id="14" name="Picture 7" descr="SEA21-LOGO-V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" y="33868"/>
            <a:ext cx="697186" cy="69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cbrose\AppData\Local\Microsoft\Windows\Temporary Internet Files\Content.Outlook\N0AMUUPM\wall-crest-editable CENTER.fw (2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49" y="67735"/>
            <a:ext cx="1073752" cy="6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2591" y="6623857"/>
            <a:ext cx="44328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Distribution Statement A: 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3153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 typeface="Arial" pitchFamily="34" charset="0"/>
        <a:buChar char="•"/>
        <a:tabLst/>
        <a:defRPr sz="2800" kern="1200">
          <a:solidFill>
            <a:srgbClr val="1C295B"/>
          </a:solidFill>
          <a:latin typeface="+mn-lt"/>
          <a:ea typeface="+mn-ea"/>
          <a:cs typeface="Arial" pitchFamily="34" charset="0"/>
        </a:defRPr>
      </a:lvl1pPr>
      <a:lvl2pPr marL="742950" marR="0" indent="-285750" algn="l" defTabSz="914400" rtl="0" eaLnBrk="1" fontAlgn="auto" latinLnBrk="0" hangingPunct="1">
        <a:lnSpc>
          <a:spcPct val="90000"/>
        </a:lnSpc>
        <a:spcBef>
          <a:spcPts val="14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kern="1200">
          <a:solidFill>
            <a:srgbClr val="1C295B"/>
          </a:solidFill>
          <a:latin typeface="+mn-lt"/>
          <a:ea typeface="+mn-ea"/>
          <a:cs typeface="Arial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rgbClr val="1C295B"/>
          </a:solidFill>
          <a:latin typeface="+mn-lt"/>
          <a:ea typeface="+mn-ea"/>
          <a:cs typeface="Arial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kern="1200">
          <a:solidFill>
            <a:srgbClr val="1C295B"/>
          </a:solidFill>
          <a:latin typeface="+mn-lt"/>
          <a:ea typeface="+mn-ea"/>
          <a:cs typeface="Arial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Char char="»"/>
        <a:tabLst/>
        <a:defRPr sz="1800" kern="1200">
          <a:solidFill>
            <a:srgbClr val="1C295B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Rope_from_illthin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952746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Rope_from_illthin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99536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Rope_from_illthi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773" y="4588028"/>
            <a:ext cx="5773478" cy="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Rope_from_illthi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048" y="6126480"/>
            <a:ext cx="5769864" cy="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Rope_from_illthin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" y="-53165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" descr="Rope_from_illthin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769629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 descr="Rope_from_illthin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3399541" y="3374694"/>
            <a:ext cx="6812280" cy="1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Rope_from_illthin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705525" y="3363571"/>
            <a:ext cx="6812280" cy="1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476" y="6359280"/>
            <a:ext cx="1057591" cy="42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38120" y="3053752"/>
            <a:ext cx="9065595" cy="1009292"/>
          </a:xfrm>
          <a:prstGeom prst="rect">
            <a:avLst/>
          </a:prstGeom>
          <a:gradFill flip="none" rotWithShape="1">
            <a:gsLst>
              <a:gs pos="8000">
                <a:srgbClr val="0D006C"/>
              </a:gs>
              <a:gs pos="49000">
                <a:srgbClr val="0B11FD"/>
              </a:gs>
              <a:gs pos="70000">
                <a:srgbClr val="000082"/>
              </a:gs>
              <a:gs pos="68000">
                <a:srgbClr val="0047FF"/>
              </a:gs>
              <a:gs pos="46000">
                <a:srgbClr val="001746"/>
              </a:gs>
              <a:gs pos="72000">
                <a:srgbClr val="0047FF"/>
              </a:gs>
              <a:gs pos="34000">
                <a:srgbClr val="000082"/>
              </a:gs>
              <a:gs pos="15000">
                <a:srgbClr val="0224D0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3" name="Picture 7" descr="SEA21-LOGO-V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46" y="453257"/>
            <a:ext cx="2219290" cy="221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cbrose\AppData\Local\Microsoft\Windows\Temporary Internet Files\Content.Outlook\N0AMUUPM\wall-crest-editable CENTER.fw (2)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75" y="862518"/>
            <a:ext cx="2702540" cy="15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-2591" y="6623857"/>
            <a:ext cx="44328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Distribution Statement A: 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6955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0" r:id="rId1"/>
  </p:sldLayoutIdLst>
  <p:hf hdr="0" ftr="0" dt="0"/>
  <p:txStyles>
    <p:titleStyle>
      <a:lvl1pPr algn="ctr" defTabSz="914269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image" Target="../media/image14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image" Target="../media/image9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image" Target="../media/image19.jp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slideLayout" Target="../slideLayouts/slideLayout3.xml"/><Relationship Id="rId95" Type="http://schemas.openxmlformats.org/officeDocument/2006/relationships/image" Target="../media/image12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image" Target="../media/image17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image" Target="../media/image10.png"/><Relationship Id="rId98" Type="http://schemas.openxmlformats.org/officeDocument/2006/relationships/image" Target="../media/image15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notesSlide" Target="../notesSlides/notesSlide6.xml"/><Relationship Id="rId96" Type="http://schemas.openxmlformats.org/officeDocument/2006/relationships/image" Target="../media/image1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image" Target="../media/image11.png"/><Relationship Id="rId99" Type="http://schemas.openxmlformats.org/officeDocument/2006/relationships/image" Target="../media/image16.png"/><Relationship Id="rId101" Type="http://schemas.openxmlformats.org/officeDocument/2006/relationships/image" Target="../media/image18.gi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759620" y="4365691"/>
            <a:ext cx="2642509" cy="31184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06C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24 O</a:t>
            </a: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0D006C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ctober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06C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133AD-2AA3-4547-858E-61F58E29ECD5}"/>
              </a:ext>
            </a:extLst>
          </p:cNvPr>
          <p:cNvSpPr/>
          <p:nvPr/>
        </p:nvSpPr>
        <p:spPr>
          <a:xfrm>
            <a:off x="0" y="2994577"/>
            <a:ext cx="90988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ST1 Maintenance &amp; Modernization Summit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Private Sector Optimization (PSO) &amp; 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Private Sector Improvement (PSI) Initiatives</a:t>
            </a: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5953125" y="4769388"/>
            <a:ext cx="3069850" cy="1478790"/>
          </a:xfrm>
          <a:prstGeom prst="rect">
            <a:avLst/>
          </a:prstGeom>
        </p:spPr>
        <p:txBody>
          <a:bodyPr tIns="9144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89025" algn="l"/>
                <a:tab pos="4171950" algn="l"/>
                <a:tab pos="5486400" algn="l"/>
              </a:tabLst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D006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Presented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89025" algn="l"/>
                <a:tab pos="4171950" algn="l"/>
                <a:tab pos="5486400" algn="l"/>
              </a:tabLst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0D006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Kevin Hill</a:t>
            </a:r>
            <a:endParaRPr kumimoji="0" lang="en-US" sz="1050" b="1" i="0" u="none" strike="noStrike" kern="1200" cap="small" spc="0" normalizeH="0" baseline="0" noProof="0" dirty="0">
              <a:ln>
                <a:noFill/>
              </a:ln>
              <a:solidFill>
                <a:srgbClr val="0D006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89025" algn="l"/>
                <a:tab pos="4171950" algn="l"/>
                <a:tab pos="5486400" algn="l"/>
              </a:tabLst>
              <a:defRPr/>
            </a:pP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srgbClr val="0D006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CNRMC Liaison to CNSL</a:t>
            </a:r>
          </a:p>
        </p:txBody>
      </p:sp>
    </p:spTree>
    <p:extLst>
      <p:ext uri="{BB962C8B-B14F-4D97-AF65-F5344CB8AC3E}">
        <p14:creationId xmlns:p14="http://schemas.microsoft.com/office/powerpoint/2010/main" val="4262580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92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62758" y="819150"/>
            <a:ext cx="8639503" cy="567372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sz="2400" b="1" u="sng" dirty="0"/>
              <a:t>Contracting &amp; Contract Governance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b="1" dirty="0"/>
              <a:t>Contracts Governance Council (CGC) (Gvt-Industry) completed 10-12 July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2060"/>
                </a:solidFill>
              </a:rPr>
              <a:t>Pre-Solicitation Planning Support: Draft Plan under development 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800" b="1" dirty="0"/>
              <a:t>Vertical Availability Grouping (double-dock): ARLEIGH BURKE (DDG 51)/ BULKELEY (DDG  84)/ GUNSTON HALL (LSD 44) – </a:t>
            </a:r>
            <a:r>
              <a:rPr lang="en-US" sz="1800" b="1" dirty="0">
                <a:solidFill>
                  <a:schemeClr val="tx1"/>
                </a:solidFill>
              </a:rPr>
              <a:t>RFP posted. </a:t>
            </a:r>
            <a:r>
              <a:rPr lang="en-US" sz="1600" b="1" dirty="0">
                <a:solidFill>
                  <a:schemeClr val="tx1"/>
                </a:solidFill>
              </a:rPr>
              <a:t>32 day Industry requested proposal extension granted. Target Award Q1FY19</a:t>
            </a:r>
          </a:p>
          <a:p>
            <a:pPr lvl="2" indent="-28575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tx1"/>
                </a:solidFill>
              </a:rPr>
              <a:t>FY19 Grouping scenarios in development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800" b="1" dirty="0"/>
              <a:t>Earlier Award: POAM </a:t>
            </a:r>
            <a:r>
              <a:rPr lang="en-US" sz="1800" b="1" dirty="0">
                <a:solidFill>
                  <a:schemeClr val="tx1"/>
                </a:solidFill>
              </a:rPr>
              <a:t>rcvd 8 June, evaluated during CGC: Lead ship SHOUP (DDG 86), A-120 award, Nov ‘18</a:t>
            </a:r>
            <a:endParaRPr lang="en-US" sz="1400" b="1" dirty="0">
              <a:solidFill>
                <a:schemeClr val="tx1"/>
              </a:solidFill>
            </a:endParaRPr>
          </a:p>
          <a:p>
            <a:pPr marL="685800" lvl="1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800" b="1" dirty="0"/>
              <a:t>Value Adjusted Trade-Off vs. LPTA:  Lead Ships (FY19 Availabilities): ARLEIGH BURKE (DDG 51)/ BULKELEY (DDG 84)/GUNSTON HALL (LSD 44) - MARMC - and SHOUP (DDG 86) - NWRMC 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1800" b="1" dirty="0"/>
              <a:t>Acquisition Strategy Update Brief to SECNAV completed </a:t>
            </a:r>
            <a:r>
              <a:rPr lang="en-US" sz="1800" b="1" dirty="0">
                <a:solidFill>
                  <a:schemeClr val="tx1"/>
                </a:solidFill>
              </a:rPr>
              <a:t>31 July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800" b="1" dirty="0"/>
              <a:t>Acquisition Strategy Update Brief to ASN, RD&amp;A completed 02 August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800" b="1" dirty="0"/>
              <a:t>Acquisition Strategy Update Brief to ASN, RDA completed 13 September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2060"/>
                </a:solidFill>
              </a:rPr>
              <a:t>Announced Fleet Maintenance &amp; Modernization Summit (FMMS) Industry Navy Discussion Panel (INDP) completed 20 September ’18</a:t>
            </a:r>
          </a:p>
          <a:p>
            <a:pPr marL="685800" lvl="1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b="1" dirty="0"/>
              <a:t>Horizontal Availability Grouping: Initial r</a:t>
            </a:r>
            <a:r>
              <a:rPr lang="en-US" sz="1800" b="1" dirty="0">
                <a:solidFill>
                  <a:schemeClr val="tx1"/>
                </a:solidFill>
              </a:rPr>
              <a:t>eview completed 21 June. Further evaluation in progress. (Target FY20 Availabilities)</a:t>
            </a:r>
          </a:p>
        </p:txBody>
      </p:sp>
    </p:spTree>
    <p:extLst>
      <p:ext uri="{BB962C8B-B14F-4D97-AF65-F5344CB8AC3E}">
        <p14:creationId xmlns:p14="http://schemas.microsoft.com/office/powerpoint/2010/main" val="349251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14" y="208411"/>
            <a:ext cx="8930411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04800" y="925513"/>
            <a:ext cx="8513379" cy="5567362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000" b="1" u="sng" dirty="0">
                <a:solidFill>
                  <a:srgbClr val="002060"/>
                </a:solidFill>
              </a:rPr>
              <a:t>Streamlining Change Management &amp; Oversight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2060"/>
                </a:solidFill>
              </a:rPr>
              <a:t>Contract Change Management Initiative 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2060"/>
                </a:solidFill>
              </a:rPr>
              <a:t>LOE to Completion CLIN (Phase 1) 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</a:rPr>
              <a:t>Lead Ships: SAN DIEGO (LPD 22) - SWRMC - March ‘18 Award, 29 May ‘18 Start / HIGGINS (DDG 76) - SWRMC - July ‘18 Award, 05 November Start / MONTEREY (CG 61) – MARMC - July ‘18 Award, 10 September ‘18 Start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</a:rPr>
              <a:t>Included in all new CNO RFPs moving forward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</a:rPr>
              <a:t>Approval received from ASN (FMC), ASN (FMB), ASN (FMP) – 29 June ’18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002060"/>
                </a:solidFill>
              </a:rPr>
              <a:t>Currently included on 28 different CNO Avails in solicitation and/or execution, 22 cross fiscal years</a:t>
            </a:r>
            <a:endParaRPr lang="en-US" sz="1400" dirty="0">
              <a:solidFill>
                <a:srgbClr val="002060"/>
              </a:solidFill>
            </a:endParaRP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2060"/>
                </a:solidFill>
              </a:rPr>
              <a:t>Small Dollar Value Change (Phase 2)</a:t>
            </a:r>
          </a:p>
          <a:p>
            <a:pPr marL="1543050" lvl="3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</a:rPr>
              <a:t>Lead Ships: SHOUP (DDG 86); O’KANE (DDG 77); ARLEIGH BURKE (DDG 51)/ BULKELEY (DDG 84)/ GUNSTON HALL (LSD 44)    </a:t>
            </a:r>
          </a:p>
          <a:p>
            <a:pPr marL="1543050" lvl="3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</a:rPr>
              <a:t>Included in all new CWB RFPs moving forward</a:t>
            </a:r>
          </a:p>
          <a:p>
            <a:pPr marL="1543050" lvl="3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</a:rPr>
              <a:t>Currently included on 8 different CNO Avails in solicitation</a:t>
            </a:r>
            <a:endParaRPr lang="en-US" sz="1600" dirty="0">
              <a:solidFill>
                <a:srgbClr val="002060"/>
              </a:solidFill>
            </a:endParaRP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2060"/>
                </a:solidFill>
              </a:rPr>
              <a:t>Contract Change Management Joint Policy Memo – In final review for signature: ECD – Oct ‘18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2060"/>
                </a:solidFill>
              </a:rPr>
              <a:t>“Roadshow”/VTC scheduling in progress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452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50940" y="1117537"/>
            <a:ext cx="8275091" cy="55673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000" b="1" u="sng" dirty="0"/>
              <a:t>Streamlining Change Management &amp; Oversight – Contract Change Management Results</a:t>
            </a: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dirty="0"/>
              <a:t>Near-term (FY19) results to measure for impact of “LOE to Completion CLIN” &amp; “Small Dollar Value Change”:</a:t>
            </a:r>
          </a:p>
          <a:p>
            <a:pPr marL="12573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/>
              <a:t>RCCs required: </a:t>
            </a:r>
          </a:p>
          <a:p>
            <a:pPr marL="1714500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dirty="0"/>
              <a:t>MEASURE</a:t>
            </a:r>
            <a:r>
              <a:rPr lang="en-US" sz="1200" dirty="0"/>
              <a:t> – RCC counts on FY18/FY19 avails with changes implemented vs. historical RCC requirements</a:t>
            </a:r>
          </a:p>
          <a:p>
            <a:pPr marL="12573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/>
              <a:t>RCC &amp; CFR Cycle time: </a:t>
            </a:r>
          </a:p>
          <a:p>
            <a:pPr marL="1714500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dirty="0"/>
              <a:t>MEASURE</a:t>
            </a:r>
            <a:r>
              <a:rPr lang="en-US" sz="1200" dirty="0"/>
              <a:t> – RCC cycle time on FY18/19 avails with changes implemented vs. historical RCC cycle times</a:t>
            </a:r>
          </a:p>
          <a:p>
            <a:pPr marL="1714500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dirty="0"/>
              <a:t>MEASURE</a:t>
            </a:r>
            <a:r>
              <a:rPr lang="en-US" sz="1200" dirty="0"/>
              <a:t> – CFR response cycle times on FY18/19 avail with changes implemented vs. historical CFR response cycle times</a:t>
            </a:r>
          </a:p>
          <a:p>
            <a:pPr marL="12573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/>
              <a:t>Upward Obligations (UPOBS) packages submitted &amp; delays: </a:t>
            </a:r>
          </a:p>
          <a:p>
            <a:pPr marL="1714500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dirty="0"/>
              <a:t>MEASURE</a:t>
            </a:r>
            <a:r>
              <a:rPr lang="en-US" sz="1200" dirty="0"/>
              <a:t> - # UPOBS packages submitted in FY18 (FY17 avails) vs. FY19 (FY18 avails)</a:t>
            </a:r>
          </a:p>
          <a:p>
            <a:pPr marL="1714500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dirty="0"/>
              <a:t>MEASURE</a:t>
            </a:r>
            <a:r>
              <a:rPr lang="en-US" sz="1200" dirty="0"/>
              <a:t> – UPOBS approval delay time for packages submitted in FY18 (FY17 avails) vs. packages submitted in FY19 (FY18 avails)</a:t>
            </a: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u="sng" dirty="0"/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u="sng" dirty="0"/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377424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2" y="208411"/>
            <a:ext cx="8972453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15006" y="857250"/>
            <a:ext cx="8103477" cy="5572125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b="1" u="sng" dirty="0"/>
              <a:t>Streamlining Change Management &amp; Oversight (cont.)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u="sng" dirty="0"/>
              <a:t>NAVSEA Standard Items (NSIs)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Industry proposed changes to 97 of 116 NSIs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Completed 113 of 116 (97%) NSI Reviews 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283 of 287 proposed changes addressed (99%)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lang="en-US" sz="1600" dirty="0"/>
              <a:t> changes to FY19 NSIs promulgated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Results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/>
              <a:t>Eliminated 13 NSIs (11%)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/>
              <a:t>Eliminated 22 Required Reports (CFRs)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/>
              <a:t>Eliminated 26 Checkpoints (Total 30% reduction to date) 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/>
              <a:t>Changed 4 NSIs from CAT I to CAT II (CAT I : invoked on all contracts – CAT II : invoked based on work performed)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</a:rPr>
              <a:t>4 NSI changes evaluated at SSRAC (3 August) – 2 resolved, 2 with CNRMC for final adjudication </a:t>
            </a:r>
          </a:p>
        </p:txBody>
      </p:sp>
    </p:spTree>
    <p:extLst>
      <p:ext uri="{BB962C8B-B14F-4D97-AF65-F5344CB8AC3E}">
        <p14:creationId xmlns:p14="http://schemas.microsoft.com/office/powerpoint/2010/main" val="421410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41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04800" y="925513"/>
            <a:ext cx="8607972" cy="55673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b="1" u="sng" dirty="0"/>
              <a:t>Streamlining Change Management &amp; Oversight (Cont.)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b="1" u="sng" dirty="0"/>
              <a:t>Checkpoint Reduction Initiative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POAM developed with Industry (completed 10 May)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</a:rPr>
              <a:t>Through NSI review &amp; SSRAC, completed </a:t>
            </a:r>
            <a:r>
              <a:rPr lang="en-US" sz="1500" u="sng" dirty="0">
                <a:solidFill>
                  <a:srgbClr val="002060"/>
                </a:solidFill>
              </a:rPr>
              <a:t>total</a:t>
            </a:r>
            <a:r>
              <a:rPr lang="en-US" sz="1500" dirty="0">
                <a:solidFill>
                  <a:srgbClr val="002060"/>
                </a:solidFill>
              </a:rPr>
              <a:t> 30% reduction in checkpoints (I/V/G)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060"/>
                </a:solidFill>
              </a:rPr>
              <a:t>NSI Checkpoint Changes incorporated into FY19 CH4 (Posted 8/31)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2060"/>
                </a:solidFill>
              </a:rPr>
              <a:t>Master Spec Catalogue system-by-system checkpoint review with industry has begun. Standard Work Templates for main shafting, associated bearings and propellers have been passed to industry for review. 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2060"/>
                </a:solidFill>
              </a:rPr>
              <a:t>Pilot availability approach and identification of pilot ships is in progress. (ECD October ‘18) 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b="1" u="sng" dirty="0"/>
              <a:t>Engineering Support Desk (ESD)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All RMCs ESDs stood up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Incorporate standard RMC/Industry execution &amp; awareness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Track Engineering Service Request (ESR) closure time as measure of effectiveness (in development)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b="1" u="sng" dirty="0"/>
              <a:t>Standardize Process Control Procedures (PCPs)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/>
              <a:t>DRAFT CNRMC </a:t>
            </a:r>
            <a:r>
              <a:rPr lang="en-US" sz="1500" dirty="0">
                <a:solidFill>
                  <a:schemeClr val="tx1"/>
                </a:solidFill>
              </a:rPr>
              <a:t>Instruction -Technical Control Procedure (TCP)  –. CNRMC Instruction in </a:t>
            </a:r>
            <a:r>
              <a:rPr lang="en-US" sz="1500" dirty="0">
                <a:solidFill>
                  <a:srgbClr val="002060"/>
                </a:solidFill>
              </a:rPr>
              <a:t>draft. ECD 09 November for final RMC review.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/>
              <a:t>Identification of electronic storage location – </a:t>
            </a:r>
            <a:r>
              <a:rPr lang="en-US" sz="1500" dirty="0">
                <a:solidFill>
                  <a:schemeClr val="tx1"/>
                </a:solidFill>
              </a:rPr>
              <a:t>NMD Reference Library designated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4716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43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31228" y="925513"/>
            <a:ext cx="8422235" cy="55673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200" b="1" u="sng" dirty="0"/>
              <a:t>Streamlining Change Management &amp; Oversight – Engineering Change Management Results</a:t>
            </a:r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/>
              <a:t>Near term (FY19) results for Checkpoint reduction initiatives</a:t>
            </a:r>
          </a:p>
          <a:p>
            <a:pPr marL="1257300" lvl="2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dirty="0"/>
              <a:t>MEASURE</a:t>
            </a:r>
            <a:r>
              <a:rPr lang="en-US" sz="1200" dirty="0"/>
              <a:t> - # Checkpoints scheduled (FY19 avails) vs. # Checkpoints scheduled (historical)</a:t>
            </a:r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1" dirty="0"/>
              <a:t>Near term (FY19) results on Engineering Support Desk (ESD) implementation</a:t>
            </a:r>
          </a:p>
          <a:p>
            <a:pPr marL="1257300" lvl="2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u="sng" dirty="0"/>
              <a:t>MEASURE</a:t>
            </a:r>
            <a:r>
              <a:rPr lang="en-US" sz="1200" dirty="0"/>
              <a:t> – Engineering Support Request (ESR) cycle time (FY18/19 avails since ESD implemented) vs. historical ESR cycle times</a:t>
            </a:r>
            <a:endParaRPr lang="en-US" sz="1200" u="sng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u="sng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u="sng" dirty="0">
              <a:solidFill>
                <a:srgbClr val="FF0000"/>
              </a:solidFill>
            </a:endParaRPr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800" b="1" u="sng" dirty="0"/>
          </a:p>
          <a:p>
            <a:pPr marL="400050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u="sng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600" b="1" u="sng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600" b="1" u="sng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6167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33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20414" y="1002370"/>
            <a:ext cx="8233049" cy="529332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2200" b="1" u="sng" dirty="0"/>
              <a:t>Optimizing Availability Execution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u="sng" dirty="0"/>
              <a:t>WASP Lessons Learned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Incorporated in all LHA/D avail planning, provided for other ship classes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2060"/>
                </a:solidFill>
              </a:rPr>
              <a:t>Improved IPTD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Growth Management 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Engineering Support Desk 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u="sng" dirty="0"/>
              <a:t>Joint RMC-IND “Tabletops” – Critical/Controlling Path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NWRMC Lead Ship: KIDD (DDG 100) –9 March Start, Follow: SAMPSON (DDG 102) 16 July Start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MARMC Lead Ships: </a:t>
            </a:r>
            <a:r>
              <a:rPr lang="en-US" sz="1600" dirty="0">
                <a:solidFill>
                  <a:schemeClr val="tx1"/>
                </a:solidFill>
              </a:rPr>
              <a:t>GUNSTON HALL (LSD 44)/ARLEIGH BURKE (DDG 51)/ BULKELEY (DDG 84) </a:t>
            </a:r>
            <a:r>
              <a:rPr lang="en-US" sz="1600" dirty="0"/>
              <a:t>(MARMC) – Observed NWRMC SAMPSON Tabletop 26 June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SWRMC: Lead ship identification in progress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u="sng" dirty="0"/>
              <a:t>Readiness-to-Start Criteria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/>
              <a:t>CNRMC RTS Instruction revision to reflect formal brief rqmt </a:t>
            </a:r>
            <a:r>
              <a:rPr lang="en-US" sz="1600" dirty="0">
                <a:solidFill>
                  <a:schemeClr val="tx1"/>
                </a:solidFill>
              </a:rPr>
              <a:t>(ECD 01 Dec – Post BULKELEY/ ARLEIGH BURKE/ GUNSTON HALL Solicitation/Award/WPER)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/>
              <a:t>Exit Criteria for Work Package Execution Review 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2060"/>
                </a:solidFill>
              </a:rPr>
              <a:t>Stacked Hands brief</a:t>
            </a:r>
          </a:p>
        </p:txBody>
      </p:sp>
    </p:spTree>
    <p:extLst>
      <p:ext uri="{BB962C8B-B14F-4D97-AF65-F5344CB8AC3E}">
        <p14:creationId xmlns:p14="http://schemas.microsoft.com/office/powerpoint/2010/main" val="58221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35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03200" y="973138"/>
            <a:ext cx="8940800" cy="5568950"/>
          </a:xfrm>
        </p:spPr>
        <p:txBody>
          <a:bodyPr>
            <a:no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1800" b="1" u="sng" dirty="0">
                <a:solidFill>
                  <a:srgbClr val="002060"/>
                </a:solidFill>
              </a:rPr>
              <a:t>Optimizing Availability Execution (cont.)</a:t>
            </a:r>
          </a:p>
          <a:p>
            <a:pPr marL="857250" lvl="1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600" b="1" u="sng" dirty="0">
                <a:solidFill>
                  <a:srgbClr val="002060"/>
                </a:solidFill>
              </a:rPr>
              <a:t>Dry-Dock Working Group (DDWG)</a:t>
            </a:r>
          </a:p>
          <a:p>
            <a:pPr marL="1257300" lvl="2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2060"/>
                </a:solidFill>
              </a:rPr>
              <a:t>DDWG meeting held 17 SEP 18 during FMMS.  Bi-weekly working level PHONCONs held.</a:t>
            </a:r>
            <a:endParaRPr lang="en-US" sz="1400" b="1" strike="sngStrike" dirty="0">
              <a:solidFill>
                <a:srgbClr val="002060"/>
              </a:solidFill>
            </a:endParaRPr>
          </a:p>
          <a:p>
            <a:pPr marL="1257300" lvl="2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2060"/>
                </a:solidFill>
              </a:rPr>
              <a:t>Dock Certification/Recertification Process.</a:t>
            </a:r>
          </a:p>
          <a:p>
            <a:pPr marL="1714500" lvl="3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RFI to identify additional dry dock resources.  11 inputs received 4 September.  Review I/P (SEA 05 assisting).</a:t>
            </a:r>
          </a:p>
          <a:p>
            <a:pPr marL="1257300" lvl="2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2060"/>
                </a:solidFill>
              </a:rPr>
              <a:t>Reduce  Dock Duration.</a:t>
            </a:r>
          </a:p>
          <a:p>
            <a:pPr marL="1714500" lvl="3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Reduce OEM Requirement.  CNRMC SME Guidance Issued.</a:t>
            </a:r>
          </a:p>
          <a:p>
            <a:pPr marL="1714500" lvl="3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Reduce Technical Requirement.</a:t>
            </a:r>
          </a:p>
          <a:p>
            <a:pPr marL="2171700" lvl="4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Shaft Work.  Evaluating work sequencing and execution process improvements (Shafting Working Group (SWG)).</a:t>
            </a:r>
          </a:p>
          <a:p>
            <a:pPr marL="2171700" lvl="4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Hull Painting.  Evaluating Value Adjusted Tradeoff (VATO) options to NSI 009-32 using OEM paint warranties (Paint Working Group (PWG)).</a:t>
            </a:r>
          </a:p>
          <a:p>
            <a:pPr marL="2171700" lvl="4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NEWCON vs Repair Specs.  NAVSEA05 Study in I/P (POAM being developed).</a:t>
            </a:r>
          </a:p>
          <a:p>
            <a:pPr marL="2171700" lvl="4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Gov’t/Industry SME (1on1) Meetings with drydock MSR to discuss painting, shafting and work sequencing.  Vigor 25-28 Oct 2018.</a:t>
            </a:r>
          </a:p>
          <a:p>
            <a:pPr marL="1714500" lvl="3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Capital Investments (Rotable Pools, Special Tooling Pools) – WGs being established.</a:t>
            </a:r>
          </a:p>
          <a:p>
            <a:pPr marL="2171700" lvl="4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Shafting Rotable pool funding shifted from 2S to 7H cog (to NWCF).  SWG working procurement plan with NAVSUP.</a:t>
            </a:r>
          </a:p>
          <a:p>
            <a:pPr marL="1257300" lvl="2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2060"/>
                </a:solidFill>
              </a:rPr>
              <a:t>Extend Docking Cycles.</a:t>
            </a:r>
          </a:p>
          <a:p>
            <a:pPr marL="1714500" lvl="3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LCS Review in progress SEA05/PMS505. </a:t>
            </a:r>
          </a:p>
          <a:p>
            <a:pPr marL="2171700" lvl="4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USS CORONADO (LCS 4) docking avail will evaluate feasibility to extending dry-dock periodicity for the LCS2 variant.</a:t>
            </a:r>
          </a:p>
          <a:p>
            <a:pPr marL="1714500" lvl="3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002060"/>
                </a:solidFill>
              </a:rPr>
              <a:t>Other Ship Classes.  NAVSEA05 Study in I/P (POAM being developed).</a:t>
            </a:r>
          </a:p>
        </p:txBody>
      </p:sp>
    </p:spTree>
    <p:extLst>
      <p:ext uri="{BB962C8B-B14F-4D97-AF65-F5344CB8AC3E}">
        <p14:creationId xmlns:p14="http://schemas.microsoft.com/office/powerpoint/2010/main" val="60176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43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99393" y="918288"/>
            <a:ext cx="8254070" cy="55673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2200" b="1" u="sng" dirty="0"/>
              <a:t>Maintenance Governance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b="1" u="sng" dirty="0"/>
              <a:t>GVT-IND PMT Team Building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SCA Rep participation in ST1 ESC (11 June)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/>
              <a:t>Further ST1 participation by Industry (ESC/KSNs/CoPs)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Capturing Carrier Team One best practices in gaining Industry participation, teambuilding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NDA requirement for ST1 ESC.</a:t>
            </a:r>
          </a:p>
          <a:p>
            <a:pPr marL="1714500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Working with 00L on guidance for Industry participation at MMPRs, KSNs, CoPs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b="1" u="sng" dirty="0"/>
              <a:t>Recognition of Successful Projects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dirty="0"/>
              <a:t>Included on 26-28 June MMPR </a:t>
            </a:r>
            <a:r>
              <a:rPr lang="en-US" sz="1700" dirty="0">
                <a:solidFill>
                  <a:schemeClr val="tx1"/>
                </a:solidFill>
              </a:rPr>
              <a:t>&amp; all future MMPRs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Identify common traits for successful Projects - capture “Must-Do” relevance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Develop Project Management Team churn measure/feedback process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b="1" u="sng" dirty="0"/>
              <a:t>Maintenance Team Training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/>
              <a:t>Updating WFD courses &amp; IPTD events</a:t>
            </a:r>
          </a:p>
          <a:p>
            <a:pPr marL="1257300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/>
              <a:t>Make PT’s goal: Get to “Yes”</a:t>
            </a:r>
          </a:p>
        </p:txBody>
      </p:sp>
    </p:spTree>
    <p:extLst>
      <p:ext uri="{BB962C8B-B14F-4D97-AF65-F5344CB8AC3E}">
        <p14:creationId xmlns:p14="http://schemas.microsoft.com/office/powerpoint/2010/main" val="111652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3"/>
          <p:cNvSpPr txBox="1">
            <a:spLocks noChangeArrowheads="1"/>
          </p:cNvSpPr>
          <p:nvPr/>
        </p:nvSpPr>
        <p:spPr bwMode="auto">
          <a:xfrm>
            <a:off x="399393" y="138015"/>
            <a:ext cx="8110086" cy="52322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5715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PSO &amp; PSI Executive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815341"/>
            <a:ext cx="4568952" cy="2560320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ts val="0"/>
              </a:spcBef>
              <a:spcAft>
                <a:spcPct val="0"/>
              </a:spcAft>
              <a:buChar char="•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668" y="1245858"/>
            <a:ext cx="835712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charset="0"/>
              </a:rPr>
              <a:t>Progress Across all PSO &amp; PSI Lines of Effort</a:t>
            </a:r>
          </a:p>
          <a:p>
            <a:pPr marL="800100" marR="0" lvl="1" indent="-342900" algn="l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charset="0"/>
              </a:rPr>
              <a:t>PSO “As-Is” Site Visits Completed, Results being compiled for “To-Be” analysis, </a:t>
            </a:r>
            <a:r>
              <a:rPr lang="en-US" sz="1800" kern="0" dirty="0">
                <a:solidFill>
                  <a:srgbClr val="002060"/>
                </a:solidFill>
                <a:latin typeface="Arial"/>
                <a:cs typeface="Arial" charset="0"/>
              </a:rPr>
              <a:t>on plan to deliver report to NAVSEA </a:t>
            </a:r>
            <a:r>
              <a:rPr lang="en-US" sz="1800" kern="0">
                <a:solidFill>
                  <a:srgbClr val="002060"/>
                </a:solidFill>
                <a:latin typeface="Arial"/>
                <a:cs typeface="Arial" charset="0"/>
              </a:rPr>
              <a:t>December 2018</a:t>
            </a:r>
            <a:endParaRPr kumimoji="0" lang="en-US" sz="180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charset="0"/>
              </a:rPr>
              <a:t>PSI </a:t>
            </a:r>
            <a:endParaRPr lang="en-US" sz="1800" kern="0" noProof="0" dirty="0">
              <a:solidFill>
                <a:srgbClr val="002060"/>
              </a:solidFill>
              <a:latin typeface="Arial"/>
              <a:cs typeface="Arial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b="0" kern="0" dirty="0">
                <a:solidFill>
                  <a:srgbClr val="002060"/>
                </a:solidFill>
                <a:latin typeface="Arial"/>
                <a:cs typeface="Arial" charset="0"/>
              </a:rPr>
              <a:t>Significant progress complete in workload prediction, streamlining change management, NSI reduction, IPTD process.  Next, continue execution and measure results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charset="0"/>
              </a:rPr>
              <a:t>Continue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charset="0"/>
              </a:rPr>
              <a:t> the progress in contract governance, drydock working group, checkpoint reductions, teaming with industry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charset="0"/>
              </a:rPr>
              <a:t>Alignment with 30 Year Ship Maintenance &amp; Modernization Plan </a:t>
            </a:r>
          </a:p>
        </p:txBody>
      </p:sp>
    </p:spTree>
    <p:extLst>
      <p:ext uri="{BB962C8B-B14F-4D97-AF65-F5344CB8AC3E}">
        <p14:creationId xmlns:p14="http://schemas.microsoft.com/office/powerpoint/2010/main" val="359178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37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PSO Challenges &amp;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1945" y="1315545"/>
            <a:ext cx="8229600" cy="42234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/>
              <a:t>PSO Challenge: </a:t>
            </a:r>
            <a:r>
              <a:rPr lang="en-US" sz="2000" dirty="0"/>
              <a:t>Government &amp; Private Sector Industrial Infrastructure requirements need to be clearly identified to support a future 355 ship Navy</a:t>
            </a:r>
          </a:p>
          <a:p>
            <a:endParaRPr lang="en-US" sz="2000" b="1" dirty="0"/>
          </a:p>
          <a:p>
            <a:r>
              <a:rPr lang="en-US" sz="2000" b="1" dirty="0"/>
              <a:t>PSO Actions: </a:t>
            </a:r>
            <a:r>
              <a:rPr lang="en-US" sz="2000" dirty="0"/>
              <a:t>Complete Infrastructure Gap Analysis, Dry-Dock modelling &amp; PSO Report to NAVSEA NLT 15 December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marL="4572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62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9641" y="2932812"/>
            <a:ext cx="7800975" cy="568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342900" indent="-342900" fontAlgn="auto">
              <a:spcBef>
                <a:spcPts val="160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6646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37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Challenges &amp;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352" y="973328"/>
            <a:ext cx="8366234" cy="5643563"/>
          </a:xfrm>
        </p:spPr>
        <p:txBody>
          <a:bodyPr>
            <a:normAutofit/>
          </a:bodyPr>
          <a:lstStyle/>
          <a:p>
            <a:r>
              <a:rPr lang="en-US" sz="1800" b="1" dirty="0"/>
              <a:t>PSI Challenges: Identify &amp; Eliminate barriers to Private Sector Surface Ship Availability On Time Delivery through: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Improved Industrial Base Health &amp; Workload Stability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Contracting Strategies that provide more stable, predictable workload in a competitive environment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Streamlined Change Management processes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Optimizing Availability execution processes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Implementing disciplined Maintenance Governance</a:t>
            </a:r>
          </a:p>
          <a:p>
            <a:r>
              <a:rPr lang="en-US" sz="1800" b="1" dirty="0"/>
              <a:t>PSI Actions: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Implement Contract Change Management Initiatives on all FY19 Availabilities &amp; measure results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LOE to Completion CLIN, Small Dollar value Change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Implement FY19 &amp; FY20 Contract Strategy Changes identified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Vertical Grouping, Value Adjusted Trade-Off, A-120 Award, Horizontal Grouping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Implement and measure Engineering Change Management initiatives identified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NSI/Checkpoint Reduction, Engineering Support Desk, PCP Standardization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Implement and measure  Availability execution initiatives</a:t>
            </a:r>
          </a:p>
          <a:p>
            <a:pPr lvl="2">
              <a:spcBef>
                <a:spcPts val="600"/>
              </a:spcBef>
            </a:pPr>
            <a:r>
              <a:rPr lang="en-US" sz="1300" dirty="0"/>
              <a:t>Critical path Table tops, Ready to Start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7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3"/>
          <p:cNvSpPr txBox="1">
            <a:spLocks noChangeArrowheads="1"/>
          </p:cNvSpPr>
          <p:nvPr/>
        </p:nvSpPr>
        <p:spPr bwMode="auto">
          <a:xfrm>
            <a:off x="0" y="138015"/>
            <a:ext cx="8470151" cy="52322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5715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PSO &amp; PSI Executive Overview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815341"/>
            <a:ext cx="4568952" cy="2560320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ts val="0"/>
              </a:spcBef>
              <a:spcAft>
                <a:spcPct val="0"/>
              </a:spcAft>
              <a:buChar char="•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956" y="1300722"/>
            <a:ext cx="83022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charset="0"/>
              </a:rPr>
              <a:t>SITREP on overall Private Sector Optimization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charset="0"/>
              </a:rPr>
              <a:t> (PSO) &amp; Private Sector Improvement (PSI)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−"/>
              <a:defRPr/>
            </a:pPr>
            <a:r>
              <a:rPr lang="en-US" sz="1800" b="0" kern="0" dirty="0">
                <a:solidFill>
                  <a:srgbClr val="002060"/>
                </a:solidFill>
                <a:latin typeface="Arial"/>
                <a:cs typeface="Arial" charset="0"/>
              </a:rPr>
              <a:t>PSO Timeline, Progress &amp; Assumptions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−"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charset="0"/>
              </a:rPr>
              <a:t>PSI Strategic Planning &amp; Industrial Base Stabilization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−"/>
              <a:defRPr/>
            </a:pPr>
            <a:r>
              <a:rPr lang="en-US" sz="1800" b="0" kern="0" noProof="0" dirty="0">
                <a:solidFill>
                  <a:srgbClr val="002060"/>
                </a:solidFill>
                <a:latin typeface="Arial"/>
                <a:cs typeface="Arial" charset="0"/>
              </a:rPr>
              <a:t>PSI Contracting Strategies &amp; Change Management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−"/>
              <a:defRPr/>
            </a:pPr>
            <a:r>
              <a:rPr lang="en-US" sz="1800" b="0" kern="0" dirty="0">
                <a:solidFill>
                  <a:srgbClr val="002060"/>
                </a:solidFill>
                <a:latin typeface="Arial"/>
                <a:cs typeface="Arial" charset="0"/>
              </a:rPr>
              <a:t>PSI Technical Requirements Reviews/Revisions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rgbClr val="002060"/>
                </a:solidFill>
                <a:latin typeface="Arial"/>
                <a:cs typeface="Arial" charset="0"/>
              </a:rPr>
              <a:t>NSIs &amp; Checkpoints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‒"/>
              <a:defRPr/>
            </a:pPr>
            <a:r>
              <a:rPr lang="en-US" sz="1800" b="0" kern="0" dirty="0">
                <a:solidFill>
                  <a:srgbClr val="002060"/>
                </a:solidFill>
                <a:latin typeface="Arial"/>
                <a:cs typeface="Arial" charset="0"/>
              </a:rPr>
              <a:t>PSI Availability Planning/Execution Improvements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‒"/>
              <a:defRPr/>
            </a:pPr>
            <a:r>
              <a:rPr lang="en-US" sz="1800" b="0" kern="0" dirty="0">
                <a:solidFill>
                  <a:srgbClr val="002060"/>
                </a:solidFill>
                <a:latin typeface="Arial"/>
                <a:cs typeface="Arial" charset="0"/>
              </a:rPr>
              <a:t>PSI Dry Dock Working Group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‒"/>
              <a:defRPr/>
            </a:pPr>
            <a:r>
              <a:rPr lang="en-US" sz="1800" b="0" kern="0" dirty="0">
                <a:solidFill>
                  <a:srgbClr val="002060"/>
                </a:solidFill>
                <a:latin typeface="Arial"/>
                <a:cs typeface="Arial" charset="0"/>
              </a:rPr>
              <a:t>Next step is measuring progress</a:t>
            </a:r>
          </a:p>
        </p:txBody>
      </p:sp>
    </p:spTree>
    <p:extLst>
      <p:ext uri="{BB962C8B-B14F-4D97-AF65-F5344CB8AC3E}">
        <p14:creationId xmlns:p14="http://schemas.microsoft.com/office/powerpoint/2010/main" val="308066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371"/>
            <a:ext cx="9046025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PSO &amp; PSI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04800" y="1020104"/>
            <a:ext cx="8839200" cy="492349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/>
              <a:t>PSO: Surface Ship Industrial Base &amp; Government Infrastructure Capability &amp; Capacity</a:t>
            </a:r>
          </a:p>
          <a:p>
            <a:pPr marL="396875" lvl="0" indent="-3968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Dry Docks</a:t>
            </a:r>
          </a:p>
          <a:p>
            <a:pPr marL="396875" lvl="0" indent="-3968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Facility Optimization</a:t>
            </a:r>
          </a:p>
          <a:p>
            <a:pPr marL="396875" lvl="0" indent="-3968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Capital Equipment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000" b="1" dirty="0"/>
              <a:t>PSI: Identified 5 SEA21/CNRMC lines of effort 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Industrial Base Health &amp; Workload Stability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Contracting &amp; Contract Governance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Streamlining Change Management &amp; Oversight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Optimizing Availability Execution</a:t>
            </a:r>
          </a:p>
          <a:p>
            <a:pPr marL="396875" indent="-3968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Improving Maintenance Governance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491" y="5983769"/>
            <a:ext cx="8616621" cy="369332"/>
          </a:xfrm>
          <a:prstGeom prst="rect">
            <a:avLst/>
          </a:prstGeom>
          <a:solidFill>
            <a:srgbClr val="0D006C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0" indent="0" algn="ctr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Font typeface="Arial" panose="020B0604020202020204" pitchFamily="34" charset="0"/>
              <a:buNone/>
              <a:defRPr lang="en-US" sz="180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    Align with 30 Year Maintenance &amp; Modernization Plan</a:t>
            </a:r>
          </a:p>
        </p:txBody>
      </p:sp>
    </p:spTree>
    <p:extLst>
      <p:ext uri="{BB962C8B-B14F-4D97-AF65-F5344CB8AC3E}">
        <p14:creationId xmlns:p14="http://schemas.microsoft.com/office/powerpoint/2010/main" val="312069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TLSHAPE_M_6a85e7f58b924119ac5827c2353f2299_Title"/>
          <p:cNvSpPr txBox="1"/>
          <p:nvPr>
            <p:custDataLst>
              <p:tags r:id="rId1"/>
            </p:custDataLst>
          </p:nvPr>
        </p:nvSpPr>
        <p:spPr>
          <a:xfrm>
            <a:off x="4293684" y="2075423"/>
            <a:ext cx="75267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SEA21 Brief SECNAV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>
                <a:solidFill>
                  <a:srgbClr val="000000"/>
                </a:solidFill>
                <a:latin typeface="Calibri" panose="020F0502020204030204" pitchFamily="34" charset="0"/>
              </a:rPr>
              <a:t>Aqn Strategy 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31 July</a:t>
            </a:r>
          </a:p>
        </p:txBody>
      </p:sp>
      <p:sp>
        <p:nvSpPr>
          <p:cNvPr id="146" name="OTLSHAPE_M_6a85e7f58b924119ac5827c2353f2299_Title"/>
          <p:cNvSpPr txBox="1"/>
          <p:nvPr>
            <p:custDataLst>
              <p:tags r:id="rId2"/>
            </p:custDataLst>
          </p:nvPr>
        </p:nvSpPr>
        <p:spPr>
          <a:xfrm>
            <a:off x="6208134" y="2168701"/>
            <a:ext cx="777404" cy="6516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PSO CONUS Infrastructure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Report to NAVSEA &amp; POM-21 input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12/15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347472" y="3966276"/>
            <a:ext cx="8014166" cy="477527"/>
          </a:xfrm>
          <a:prstGeom prst="rightArrow">
            <a:avLst>
              <a:gd name="adj1" fmla="val 50000"/>
              <a:gd name="adj2" fmla="val 633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061" tIns="43031" rIns="86061" bIns="4303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92" name="OTLSHAPE_M_6a85e7f58b924119ac5827c2353f2299_Title"/>
          <p:cNvSpPr txBox="1"/>
          <p:nvPr>
            <p:custDataLst>
              <p:tags r:id="rId3"/>
            </p:custDataLst>
          </p:nvPr>
        </p:nvSpPr>
        <p:spPr>
          <a:xfrm>
            <a:off x="593077" y="4434148"/>
            <a:ext cx="640080" cy="73779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DD Working Group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formed,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weekly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drumbeat start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31 Jan</a:t>
            </a:r>
          </a:p>
        </p:txBody>
      </p:sp>
      <p:sp>
        <p:nvSpPr>
          <p:cNvPr id="141" name="OTLSHAPE_M_6a85e7f58b924119ac5827c2353f2299_Title"/>
          <p:cNvSpPr txBox="1"/>
          <p:nvPr>
            <p:custDataLst>
              <p:tags r:id="rId4"/>
            </p:custDataLst>
          </p:nvPr>
        </p:nvSpPr>
        <p:spPr>
          <a:xfrm>
            <a:off x="3862316" y="5301737"/>
            <a:ext cx="661439" cy="55297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marR="0" lvl="0" indent="0" defTabSz="86056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8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PSO Study Execution Starts</a:t>
            </a:r>
          </a:p>
          <a:p>
            <a:r>
              <a:rPr lang="en-US" dirty="0"/>
              <a:t>June </a:t>
            </a:r>
          </a:p>
        </p:txBody>
      </p:sp>
      <p:sp>
        <p:nvSpPr>
          <p:cNvPr id="103" name="Triangle 5"/>
          <p:cNvSpPr/>
          <p:nvPr/>
        </p:nvSpPr>
        <p:spPr bwMode="auto">
          <a:xfrm rot="10800000">
            <a:off x="4256578" y="4334290"/>
            <a:ext cx="1445721" cy="40729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061" tIns="43031" rIns="86061" bIns="4303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30" name="OTLSHAPE_M_6a85e7f58b924119ac5827c2353f2299_Title"/>
          <p:cNvSpPr txBox="1"/>
          <p:nvPr>
            <p:custDataLst>
              <p:tags r:id="rId5"/>
            </p:custDataLst>
          </p:nvPr>
        </p:nvSpPr>
        <p:spPr>
          <a:xfrm>
            <a:off x="2778999" y="3555739"/>
            <a:ext cx="1375786" cy="3987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Lead Ships ID for Change Management LOE</a:t>
            </a:r>
          </a:p>
        </p:txBody>
      </p:sp>
      <p:sp>
        <p:nvSpPr>
          <p:cNvPr id="136" name="OTLSHAPE_M_6a85e7f58b924119ac5827c2353f2299_Title"/>
          <p:cNvSpPr txBox="1"/>
          <p:nvPr>
            <p:custDataLst>
              <p:tags r:id="rId6"/>
            </p:custDataLst>
          </p:nvPr>
        </p:nvSpPr>
        <p:spPr>
          <a:xfrm>
            <a:off x="5444937" y="3592522"/>
            <a:ext cx="1331784" cy="3342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Business Process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Council, Dec, DC</a:t>
            </a:r>
          </a:p>
        </p:txBody>
      </p:sp>
      <p:sp>
        <p:nvSpPr>
          <p:cNvPr id="58" name="OTLSHAPE_TB_00000000000000000000000000000000_TodayMarkerShape"/>
          <p:cNvSpPr/>
          <p:nvPr>
            <p:custDataLst>
              <p:tags r:id="rId7"/>
            </p:custDataLst>
          </p:nvPr>
        </p:nvSpPr>
        <p:spPr>
          <a:xfrm flipH="1">
            <a:off x="5822559" y="4220517"/>
            <a:ext cx="152214" cy="107385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26328" y="913633"/>
            <a:ext cx="3804911" cy="672745"/>
          </a:xfrm>
          <a:prstGeom prst="rect">
            <a:avLst/>
          </a:prstGeom>
        </p:spPr>
      </p:pic>
      <p:sp>
        <p:nvSpPr>
          <p:cNvPr id="6" name="Triangle 5"/>
          <p:cNvSpPr/>
          <p:nvPr/>
        </p:nvSpPr>
        <p:spPr bwMode="auto">
          <a:xfrm rot="10800000">
            <a:off x="3025952" y="4333000"/>
            <a:ext cx="1445721" cy="40729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061" tIns="43031" rIns="86061" bIns="4303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cxnSp>
        <p:nvCxnSpPr>
          <p:cNvPr id="10" name="OTLSHAPE_M_6a85e7f58b924119ac5827c2353f2299_Connector1"/>
          <p:cNvCxnSpPr/>
          <p:nvPr>
            <p:custDataLst>
              <p:tags r:id="rId8"/>
            </p:custDataLst>
          </p:nvPr>
        </p:nvCxnSpPr>
        <p:spPr>
          <a:xfrm>
            <a:off x="1609726" y="4338581"/>
            <a:ext cx="0" cy="215218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LSHAPE_M_6a85e7f58b924119ac5827c2353f2299_Title"/>
          <p:cNvSpPr txBox="1"/>
          <p:nvPr>
            <p:custDataLst>
              <p:tags r:id="rId9"/>
            </p:custDataLst>
          </p:nvPr>
        </p:nvSpPr>
        <p:spPr>
          <a:xfrm>
            <a:off x="1428755" y="4602726"/>
            <a:ext cx="64008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SEA 00 Guidance shared with Industry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14 Feb</a:t>
            </a:r>
          </a:p>
        </p:txBody>
      </p:sp>
      <p:sp>
        <p:nvSpPr>
          <p:cNvPr id="12" name="OTLSHAPE_M_6a85e7f58b924119ac5827c2353f2299_Shape"/>
          <p:cNvSpPr/>
          <p:nvPr>
            <p:custDataLst>
              <p:tags r:id="rId10"/>
            </p:custDataLst>
          </p:nvPr>
        </p:nvSpPr>
        <p:spPr>
          <a:xfrm rot="16200000">
            <a:off x="1616854" y="4459988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TLSHAPE_M_e56fee69b6ba4372b2d6a267acc629c9_Shape"/>
          <p:cNvSpPr/>
          <p:nvPr>
            <p:custDataLst>
              <p:tags r:id="rId11"/>
            </p:custDataLst>
          </p:nvPr>
        </p:nvSpPr>
        <p:spPr>
          <a:xfrm rot="16200000">
            <a:off x="512249" y="5417999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OTLSHAPE_M_1d21f34f2b0b4df8bc763a9e14488344_Connector1"/>
          <p:cNvCxnSpPr/>
          <p:nvPr>
            <p:custDataLst>
              <p:tags r:id="rId12"/>
            </p:custDataLst>
          </p:nvPr>
        </p:nvCxnSpPr>
        <p:spPr>
          <a:xfrm>
            <a:off x="1152525" y="4307678"/>
            <a:ext cx="0" cy="1168494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TLSHAPE_M_1d21f34f2b0b4df8bc763a9e14488344_Title"/>
          <p:cNvSpPr txBox="1"/>
          <p:nvPr>
            <p:custDataLst>
              <p:tags r:id="rId13"/>
            </p:custDataLst>
          </p:nvPr>
        </p:nvSpPr>
        <p:spPr>
          <a:xfrm>
            <a:off x="2539216" y="3312248"/>
            <a:ext cx="428282" cy="8524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5" b="1" i="1" u="none" strike="noStrike" kern="1200" cap="none" spc="-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19" name="OTLSHAPE_M_231add9cee38419b9f887e7958b71d90_Connector1"/>
          <p:cNvCxnSpPr/>
          <p:nvPr>
            <p:custDataLst>
              <p:tags r:id="rId14"/>
            </p:custDataLst>
          </p:nvPr>
        </p:nvCxnSpPr>
        <p:spPr>
          <a:xfrm>
            <a:off x="1629253" y="3674391"/>
            <a:ext cx="0" cy="403832"/>
          </a:xfrm>
          <a:prstGeom prst="line">
            <a:avLst/>
          </a:prstGeom>
          <a:ln w="9525" cap="flat" cmpd="sng" algn="ctr">
            <a:solidFill>
              <a:schemeClr val="dk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TLSHAPE_M_231add9cee38419b9f887e7958b71d90_Shape"/>
          <p:cNvSpPr/>
          <p:nvPr>
            <p:custDataLst>
              <p:tags r:id="rId15"/>
            </p:custDataLst>
          </p:nvPr>
        </p:nvSpPr>
        <p:spPr>
          <a:xfrm rot="16200000">
            <a:off x="3763904" y="3446833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OTLSHAPE_M_a608491f34994f5a91ba72c91bdacf80_Connector1"/>
          <p:cNvCxnSpPr/>
          <p:nvPr>
            <p:custDataLst>
              <p:tags r:id="rId16"/>
            </p:custDataLst>
          </p:nvPr>
        </p:nvCxnSpPr>
        <p:spPr>
          <a:xfrm>
            <a:off x="2286716" y="4332978"/>
            <a:ext cx="0" cy="372738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LSHAPE_M_a608491f34994f5a91ba72c91bdacf80_Shape"/>
          <p:cNvSpPr/>
          <p:nvPr>
            <p:custDataLst>
              <p:tags r:id="rId17"/>
            </p:custDataLst>
          </p:nvPr>
        </p:nvSpPr>
        <p:spPr>
          <a:xfrm rot="16200000">
            <a:off x="2293845" y="4606589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OTLSHAPE_M_dd9870e9f7474809920c911f5a7e1dc1_Connector1"/>
          <p:cNvCxnSpPr>
            <a:endCxn id="27" idx="0"/>
          </p:cNvCxnSpPr>
          <p:nvPr>
            <p:custDataLst>
              <p:tags r:id="rId18"/>
            </p:custDataLst>
          </p:nvPr>
        </p:nvCxnSpPr>
        <p:spPr>
          <a:xfrm>
            <a:off x="2821305" y="4314900"/>
            <a:ext cx="1213" cy="1322389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TLSHAPE_M_dd9870e9f7474809920c911f5a7e1dc1_Shape"/>
          <p:cNvSpPr/>
          <p:nvPr>
            <p:custDataLst>
              <p:tags r:id="rId19"/>
            </p:custDataLst>
          </p:nvPr>
        </p:nvSpPr>
        <p:spPr>
          <a:xfrm rot="16200000">
            <a:off x="2829646" y="5575377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OTLSHAPE_M_e56fee69b6ba4372b2d6a267acc629c9_Connector1"/>
          <p:cNvCxnSpPr/>
          <p:nvPr>
            <p:custDataLst>
              <p:tags r:id="rId20"/>
            </p:custDataLst>
          </p:nvPr>
        </p:nvCxnSpPr>
        <p:spPr>
          <a:xfrm flipH="1">
            <a:off x="2343827" y="3898229"/>
            <a:ext cx="1" cy="183081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TLSHAPE_M_e56fee69b6ba4372b2d6a267acc629c9_Shape"/>
          <p:cNvSpPr/>
          <p:nvPr>
            <p:custDataLst>
              <p:tags r:id="rId21"/>
            </p:custDataLst>
          </p:nvPr>
        </p:nvSpPr>
        <p:spPr>
          <a:xfrm rot="16200000">
            <a:off x="2350955" y="3889482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OTLSHAPE_M_1da9633009b549b9849d269e3ce605bd_Shape"/>
          <p:cNvSpPr/>
          <p:nvPr>
            <p:custDataLst>
              <p:tags r:id="rId22"/>
            </p:custDataLst>
          </p:nvPr>
        </p:nvSpPr>
        <p:spPr>
          <a:xfrm rot="16200000">
            <a:off x="1124741" y="4643111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OTLSHAPE_M_231add9cee38419b9f887e7958b71d90_Connector1"/>
          <p:cNvCxnSpPr/>
          <p:nvPr>
            <p:custDataLst>
              <p:tags r:id="rId23"/>
            </p:custDataLst>
          </p:nvPr>
        </p:nvCxnSpPr>
        <p:spPr>
          <a:xfrm>
            <a:off x="1114425" y="4338581"/>
            <a:ext cx="0" cy="39301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TLSHAPE_M_231add9cee38419b9f887e7958b71d90_Shape"/>
          <p:cNvSpPr/>
          <p:nvPr>
            <p:custDataLst>
              <p:tags r:id="rId24"/>
            </p:custDataLst>
          </p:nvPr>
        </p:nvSpPr>
        <p:spPr>
          <a:xfrm rot="16200000">
            <a:off x="1153452" y="5389465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TLSHAPE_M_231add9cee38419b9f887e7958b71d90_Title"/>
          <p:cNvSpPr txBox="1"/>
          <p:nvPr>
            <p:custDataLst>
              <p:tags r:id="rId25"/>
            </p:custDataLst>
          </p:nvPr>
        </p:nvSpPr>
        <p:spPr>
          <a:xfrm>
            <a:off x="4667514" y="3154493"/>
            <a:ext cx="1192266" cy="3329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-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Commence Near-Term Acq Strategy Implementation</a:t>
            </a:r>
          </a:p>
        </p:txBody>
      </p:sp>
      <p:cxnSp>
        <p:nvCxnSpPr>
          <p:cNvPr id="37" name="OTLSHAPE_M_231add9cee38419b9f887e7958b71d90_Connector1"/>
          <p:cNvCxnSpPr/>
          <p:nvPr>
            <p:custDataLst>
              <p:tags r:id="rId26"/>
            </p:custDataLst>
          </p:nvPr>
        </p:nvCxnSpPr>
        <p:spPr>
          <a:xfrm>
            <a:off x="3753567" y="3496049"/>
            <a:ext cx="0" cy="570959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dd9870e9f7474809920c911f5a7e1dc1_Connector1"/>
          <p:cNvCxnSpPr>
            <a:stCxn id="6" idx="0"/>
          </p:cNvCxnSpPr>
          <p:nvPr>
            <p:custDataLst>
              <p:tags r:id="rId27"/>
            </p:custDataLst>
          </p:nvPr>
        </p:nvCxnSpPr>
        <p:spPr>
          <a:xfrm flipH="1">
            <a:off x="3733800" y="4740298"/>
            <a:ext cx="15012" cy="109654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TLSHAPE_M_dd9870e9f7474809920c911f5a7e1dc1_Title"/>
          <p:cNvSpPr txBox="1"/>
          <p:nvPr>
            <p:custDataLst>
              <p:tags r:id="rId28"/>
            </p:custDataLst>
          </p:nvPr>
        </p:nvSpPr>
        <p:spPr>
          <a:xfrm>
            <a:off x="7159381" y="3206650"/>
            <a:ext cx="1005840" cy="3155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Long Term Acq Strategy Implementation</a:t>
            </a:r>
          </a:p>
        </p:txBody>
      </p:sp>
      <p:sp>
        <p:nvSpPr>
          <p:cNvPr id="42" name="OTLSHAPE_M_dd9870e9f7474809920c911f5a7e1dc1_Shape"/>
          <p:cNvSpPr/>
          <p:nvPr>
            <p:custDataLst>
              <p:tags r:id="rId29"/>
            </p:custDataLst>
          </p:nvPr>
        </p:nvSpPr>
        <p:spPr>
          <a:xfrm rot="16200000">
            <a:off x="3750453" y="4711567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1114425" y="1919505"/>
            <a:ext cx="0" cy="2076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2105025" y="1916953"/>
            <a:ext cx="0" cy="2076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3000375" y="1903070"/>
            <a:ext cx="0" cy="2076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3733800" y="1903070"/>
            <a:ext cx="0" cy="2076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12604" y="1840072"/>
            <a:ext cx="847064" cy="213540"/>
          </a:xfrm>
          <a:prstGeom prst="rect">
            <a:avLst/>
          </a:prstGeom>
          <a:noFill/>
        </p:spPr>
        <p:txBody>
          <a:bodyPr wrap="non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January 2018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01905" y="1843544"/>
            <a:ext cx="893552" cy="213540"/>
          </a:xfrm>
          <a:prstGeom prst="rect">
            <a:avLst/>
          </a:prstGeom>
          <a:noFill/>
        </p:spPr>
        <p:txBody>
          <a:bodyPr wrap="non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February 2018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78229" y="1843544"/>
            <a:ext cx="752487" cy="213540"/>
          </a:xfrm>
          <a:prstGeom prst="rect">
            <a:avLst/>
          </a:prstGeom>
          <a:noFill/>
        </p:spPr>
        <p:txBody>
          <a:bodyPr wrap="non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March 2018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25955" y="1843544"/>
            <a:ext cx="680352" cy="213540"/>
          </a:xfrm>
          <a:prstGeom prst="rect">
            <a:avLst/>
          </a:prstGeom>
          <a:noFill/>
        </p:spPr>
        <p:txBody>
          <a:bodyPr wrap="non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April 2018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53175" y="1837520"/>
            <a:ext cx="411047" cy="213540"/>
          </a:xfrm>
          <a:prstGeom prst="rect">
            <a:avLst/>
          </a:prstGeom>
          <a:noFill/>
        </p:spPr>
        <p:txBody>
          <a:bodyPr wrap="non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2019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62850" y="1851762"/>
            <a:ext cx="411047" cy="213540"/>
          </a:xfrm>
          <a:prstGeom prst="rect">
            <a:avLst/>
          </a:prstGeom>
          <a:noFill/>
        </p:spPr>
        <p:txBody>
          <a:bodyPr wrap="non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2020</a:t>
            </a:r>
          </a:p>
        </p:txBody>
      </p:sp>
      <p:sp>
        <p:nvSpPr>
          <p:cNvPr id="59" name="OTLSHAPE_M_6a85e7f58b924119ac5827c2353f2299_Title"/>
          <p:cNvSpPr txBox="1"/>
          <p:nvPr>
            <p:custDataLst>
              <p:tags r:id="rId30"/>
            </p:custDataLst>
          </p:nvPr>
        </p:nvSpPr>
        <p:spPr>
          <a:xfrm>
            <a:off x="5067475" y="4366397"/>
            <a:ext cx="357507" cy="1044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Today</a:t>
            </a:r>
          </a:p>
        </p:txBody>
      </p:sp>
      <p:pic>
        <p:nvPicPr>
          <p:cNvPr id="68" name="Picture 4" descr="ST1_design-01.png"/>
          <p:cNvPicPr>
            <a:picLocks noChangeAspect="1" noChangeArrowheads="1"/>
          </p:cNvPicPr>
          <p:nvPr/>
        </p:nvPicPr>
        <p:blipFill rotWithShape="1"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16300" r="22810" b="8274"/>
          <a:stretch/>
        </p:blipFill>
        <p:spPr bwMode="auto">
          <a:xfrm>
            <a:off x="8335917" y="5215325"/>
            <a:ext cx="749330" cy="58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97" y="3363780"/>
            <a:ext cx="655370" cy="56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0" descr="SWE-logo5 sm"/>
          <p:cNvPicPr>
            <a:picLocks noChangeArrowheads="1"/>
          </p:cNvPicPr>
          <p:nvPr/>
        </p:nvPicPr>
        <p:blipFill>
          <a:blip r:embed="rId9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638" y="1557294"/>
            <a:ext cx="697888" cy="52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0" descr="cusffc-2x2"/>
          <p:cNvPicPr>
            <a:picLocks noChangeAspect="1" noChangeArrowheads="1"/>
          </p:cNvPicPr>
          <p:nvPr/>
        </p:nvPicPr>
        <p:blipFill>
          <a:blip r:embed="rId96" cstate="email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46" y="2119874"/>
            <a:ext cx="653670" cy="5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7" cstate="print">
            <a:clrChange>
              <a:clrFrom>
                <a:srgbClr val="EFF2F5"/>
              </a:clrFrom>
              <a:clrTo>
                <a:srgbClr val="EFF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47" y="3960470"/>
            <a:ext cx="653670" cy="56900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" b="2743"/>
          <a:stretch/>
        </p:blipFill>
        <p:spPr>
          <a:xfrm>
            <a:off x="8411309" y="4604022"/>
            <a:ext cx="598547" cy="57312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746235" y="120421"/>
            <a:ext cx="6954872" cy="414231"/>
          </a:xfrm>
          <a:prstGeom prst="rect">
            <a:avLst/>
          </a:prstGeom>
        </p:spPr>
        <p:txBody>
          <a:bodyPr vert="horz" lIns="86061" tIns="0" rIns="86061" bIns="0" rtlCol="0" anchor="t">
            <a:noAutofit/>
          </a:bodyPr>
          <a:lstStyle>
            <a:lvl1pPr algn="ctr" defTabSz="914400" eaLnBrk="1" latinLnBrk="0" hangingPunct="1">
              <a:lnSpc>
                <a:spcPct val="90000"/>
              </a:lnSpc>
              <a:buNone/>
              <a:defRPr sz="2800">
                <a:solidFill>
                  <a:srgbClr val="0D006C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86056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Building the PSI &amp; PSO Roadmap – </a:t>
            </a:r>
          </a:p>
          <a:p>
            <a:pPr marL="0" marR="0" lvl="0" indent="0" algn="ctr" defTabSz="86056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Private Sector Improvements &amp; Optimization</a:t>
            </a:r>
          </a:p>
        </p:txBody>
      </p:sp>
      <p:sp>
        <p:nvSpPr>
          <p:cNvPr id="89" name="OTLSHAPE_M_e56fee69b6ba4372b2d6a267acc629c9_Title"/>
          <p:cNvSpPr txBox="1"/>
          <p:nvPr>
            <p:custDataLst>
              <p:tags r:id="rId31"/>
            </p:custDataLst>
          </p:nvPr>
        </p:nvSpPr>
        <p:spPr>
          <a:xfrm>
            <a:off x="304648" y="5626346"/>
            <a:ext cx="609639" cy="4497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SNA PSI Discussions w/ Industry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9-10 Jan </a:t>
            </a:r>
          </a:p>
        </p:txBody>
      </p:sp>
      <p:sp>
        <p:nvSpPr>
          <p:cNvPr id="95" name="OTLSHAPE_M_6a85e7f58b924119ac5827c2353f2299_Shape"/>
          <p:cNvSpPr/>
          <p:nvPr>
            <p:custDataLst>
              <p:tags r:id="rId32"/>
            </p:custDataLst>
          </p:nvPr>
        </p:nvSpPr>
        <p:spPr>
          <a:xfrm rot="16200000">
            <a:off x="1159654" y="2928649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OTLSHAPE_M_6a85e7f58b924119ac5827c2353f2299_Title"/>
          <p:cNvSpPr txBox="1"/>
          <p:nvPr>
            <p:custDataLst>
              <p:tags r:id="rId33"/>
            </p:custDataLst>
          </p:nvPr>
        </p:nvSpPr>
        <p:spPr>
          <a:xfrm>
            <a:off x="814162" y="2545323"/>
            <a:ext cx="491012" cy="6265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SEA 00 Guidance to RMC COs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6 Feb </a:t>
            </a:r>
          </a:p>
        </p:txBody>
      </p:sp>
      <p:sp>
        <p:nvSpPr>
          <p:cNvPr id="105" name="OTLSHAPE_M_6a85e7f58b924119ac5827c2353f2299_Shape"/>
          <p:cNvSpPr/>
          <p:nvPr>
            <p:custDataLst>
              <p:tags r:id="rId34"/>
            </p:custDataLst>
          </p:nvPr>
        </p:nvSpPr>
        <p:spPr>
          <a:xfrm rot="16200000">
            <a:off x="1640123" y="3645333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OTLSHAPE_M_6a85e7f58b924119ac5827c2353f2299_Title"/>
          <p:cNvSpPr txBox="1"/>
          <p:nvPr>
            <p:custDataLst>
              <p:tags r:id="rId35"/>
            </p:custDataLst>
          </p:nvPr>
        </p:nvSpPr>
        <p:spPr>
          <a:xfrm>
            <a:off x="2202901" y="3062898"/>
            <a:ext cx="64008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5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Gvt-Ind PSI Wargame Week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Acq Strategy &amp; Dry Dock Teams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6-9 Mar</a:t>
            </a:r>
          </a:p>
        </p:txBody>
      </p:sp>
      <p:sp>
        <p:nvSpPr>
          <p:cNvPr id="83" name="OTLSHAPE_M_6a85e7f58b924119ac5827c2353f2299_Title"/>
          <p:cNvSpPr txBox="1"/>
          <p:nvPr>
            <p:custDataLst>
              <p:tags r:id="rId36"/>
            </p:custDataLst>
          </p:nvPr>
        </p:nvSpPr>
        <p:spPr>
          <a:xfrm>
            <a:off x="1270149" y="3155008"/>
            <a:ext cx="788204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RFI Posted – PSI recommendations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15 Feb</a:t>
            </a:r>
          </a:p>
        </p:txBody>
      </p:sp>
      <p:sp>
        <p:nvSpPr>
          <p:cNvPr id="84" name="OTLSHAPE_M_6a85e7f58b924119ac5827c2353f2299_Title"/>
          <p:cNvSpPr txBox="1"/>
          <p:nvPr>
            <p:custDataLst>
              <p:tags r:id="rId37"/>
            </p:custDataLst>
          </p:nvPr>
        </p:nvSpPr>
        <p:spPr>
          <a:xfrm>
            <a:off x="2058353" y="4557386"/>
            <a:ext cx="64008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RFI Inputs rcvd 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5 Mar</a:t>
            </a:r>
          </a:p>
        </p:txBody>
      </p:sp>
      <p:sp>
        <p:nvSpPr>
          <p:cNvPr id="90" name="OTLSHAPE_M_6a85e7f58b924119ac5827c2353f2299_Title"/>
          <p:cNvSpPr txBox="1"/>
          <p:nvPr>
            <p:custDataLst>
              <p:tags r:id="rId38"/>
            </p:custDataLst>
          </p:nvPr>
        </p:nvSpPr>
        <p:spPr>
          <a:xfrm>
            <a:off x="2680335" y="5692074"/>
            <a:ext cx="64008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NSRIC – Maintenance Summit – PSI Industry Day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22 Mar</a:t>
            </a:r>
          </a:p>
        </p:txBody>
      </p:sp>
      <p:sp>
        <p:nvSpPr>
          <p:cNvPr id="91" name="OTLSHAPE_M_6a85e7f58b924119ac5827c2353f2299_Title"/>
          <p:cNvSpPr txBox="1"/>
          <p:nvPr>
            <p:custDataLst>
              <p:tags r:id="rId39"/>
            </p:custDataLst>
          </p:nvPr>
        </p:nvSpPr>
        <p:spPr>
          <a:xfrm>
            <a:off x="1057631" y="5492065"/>
            <a:ext cx="637333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PSI-ASIT Team formed. Weekly drumbeat start 1 Feb</a:t>
            </a:r>
          </a:p>
        </p:txBody>
      </p:sp>
      <p:sp>
        <p:nvSpPr>
          <p:cNvPr id="93" name="OTLSHAPE_M_6a85e7f58b924119ac5827c2353f2299_Title"/>
          <p:cNvSpPr txBox="1"/>
          <p:nvPr>
            <p:custDataLst>
              <p:tags r:id="rId40"/>
            </p:custDataLst>
          </p:nvPr>
        </p:nvSpPr>
        <p:spPr>
          <a:xfrm>
            <a:off x="3442093" y="2991909"/>
            <a:ext cx="1375786" cy="4263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5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Gvt-Ind DD WG 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Wargame Week 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1-2 May San Diego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774048" y="1847643"/>
            <a:ext cx="2248089" cy="213540"/>
          </a:xfrm>
          <a:prstGeom prst="rect">
            <a:avLst/>
          </a:prstGeom>
          <a:noFill/>
        </p:spPr>
        <p:txBody>
          <a:bodyPr wrap="non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May 2018………July 2018……….Sep 2018</a:t>
            </a:r>
          </a:p>
        </p:txBody>
      </p:sp>
      <p:sp>
        <p:nvSpPr>
          <p:cNvPr id="97" name="OTLSHAPE_M_6a85e7f58b924119ac5827c2353f2299_Title"/>
          <p:cNvSpPr txBox="1"/>
          <p:nvPr>
            <p:custDataLst>
              <p:tags r:id="rId41"/>
            </p:custDataLst>
          </p:nvPr>
        </p:nvSpPr>
        <p:spPr>
          <a:xfrm>
            <a:off x="3210197" y="4833689"/>
            <a:ext cx="1375786" cy="3586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marR="0" lvl="0" indent="0" defTabSz="86056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8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Private Sector </a:t>
            </a:r>
          </a:p>
          <a:p>
            <a:r>
              <a:rPr lang="en-US" dirty="0"/>
              <a:t>Optimization (PSO)  Study</a:t>
            </a:r>
          </a:p>
          <a:p>
            <a:r>
              <a:rPr lang="en-US" dirty="0"/>
              <a:t>Scoping &amp; Initial Staffing</a:t>
            </a:r>
          </a:p>
          <a:p>
            <a:r>
              <a:rPr lang="en-US" dirty="0"/>
              <a:t>Apr-May </a:t>
            </a:r>
          </a:p>
        </p:txBody>
      </p:sp>
      <p:sp>
        <p:nvSpPr>
          <p:cNvPr id="99" name="Triangle 5"/>
          <p:cNvSpPr/>
          <p:nvPr/>
        </p:nvSpPr>
        <p:spPr bwMode="auto">
          <a:xfrm>
            <a:off x="4375742" y="3664880"/>
            <a:ext cx="1445721" cy="40729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061" tIns="43031" rIns="86061" bIns="4303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00" name="Triangle 5"/>
          <p:cNvSpPr/>
          <p:nvPr/>
        </p:nvSpPr>
        <p:spPr bwMode="auto">
          <a:xfrm rot="10800000">
            <a:off x="5407202" y="4333070"/>
            <a:ext cx="1445721" cy="40729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061" tIns="43031" rIns="86061" bIns="4303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38" name="OTLSHAPE_M_231add9cee38419b9f887e7958b71d90_Title"/>
          <p:cNvSpPr txBox="1"/>
          <p:nvPr>
            <p:custDataLst>
              <p:tags r:id="rId42"/>
            </p:custDataLst>
          </p:nvPr>
        </p:nvSpPr>
        <p:spPr>
          <a:xfrm>
            <a:off x="6144331" y="4828429"/>
            <a:ext cx="1097280" cy="23666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-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Mid-Term Acq Strategy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-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Implementation</a:t>
            </a:r>
          </a:p>
        </p:txBody>
      </p:sp>
      <p:sp>
        <p:nvSpPr>
          <p:cNvPr id="101" name="Triangle 5"/>
          <p:cNvSpPr/>
          <p:nvPr/>
        </p:nvSpPr>
        <p:spPr bwMode="auto">
          <a:xfrm>
            <a:off x="6520175" y="3664880"/>
            <a:ext cx="1445721" cy="40729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061" tIns="43031" rIns="86061" bIns="4303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02" name="OTLSHAPE_M_6a85e7f58b924119ac5827c2353f2299_Title"/>
          <p:cNvSpPr txBox="1"/>
          <p:nvPr>
            <p:custDataLst>
              <p:tags r:id="rId43"/>
            </p:custDataLst>
          </p:nvPr>
        </p:nvSpPr>
        <p:spPr>
          <a:xfrm>
            <a:off x="4831530" y="5096130"/>
            <a:ext cx="1375786" cy="3586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5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Complete Acq Strategy War Gaming – Way-Ahead decisions</a:t>
            </a:r>
          </a:p>
        </p:txBody>
      </p:sp>
      <p:cxnSp>
        <p:nvCxnSpPr>
          <p:cNvPr id="104" name="OTLSHAPE_M_dd9870e9f7474809920c911f5a7e1dc1_Connector1"/>
          <p:cNvCxnSpPr>
            <a:stCxn id="103" idx="0"/>
          </p:cNvCxnSpPr>
          <p:nvPr>
            <p:custDataLst>
              <p:tags r:id="rId44"/>
            </p:custDataLst>
          </p:nvPr>
        </p:nvCxnSpPr>
        <p:spPr>
          <a:xfrm>
            <a:off x="4979437" y="4741588"/>
            <a:ext cx="0" cy="446822"/>
          </a:xfrm>
          <a:prstGeom prst="line">
            <a:avLst/>
          </a:prstGeom>
          <a:ln w="9525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TLSHAPE_M_dd9870e9f7474809920c911f5a7e1dc1_Shape"/>
          <p:cNvSpPr/>
          <p:nvPr>
            <p:custDataLst>
              <p:tags r:id="rId45"/>
            </p:custDataLst>
          </p:nvPr>
        </p:nvSpPr>
        <p:spPr>
          <a:xfrm rot="16200000">
            <a:off x="4975933" y="5076508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algn="ctr" defTabSz="860560"/>
            <a:endParaRPr lang="en-US" sz="4117" i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8" name="OTLSHAPE_M_231add9cee38419b9f887e7958b71d90_Connector1"/>
          <p:cNvCxnSpPr>
            <a:endCxn id="99" idx="0"/>
          </p:cNvCxnSpPr>
          <p:nvPr>
            <p:custDataLst>
              <p:tags r:id="rId46"/>
            </p:custDataLst>
          </p:nvPr>
        </p:nvCxnSpPr>
        <p:spPr>
          <a:xfrm>
            <a:off x="5098602" y="3579866"/>
            <a:ext cx="1" cy="85014"/>
          </a:xfrm>
          <a:prstGeom prst="line">
            <a:avLst/>
          </a:prstGeom>
          <a:ln w="9525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TLSHAPE_M_231add9cee38419b9f887e7958b71d90_Shape"/>
          <p:cNvSpPr/>
          <p:nvPr>
            <p:custDataLst>
              <p:tags r:id="rId47"/>
            </p:custDataLst>
          </p:nvPr>
        </p:nvSpPr>
        <p:spPr>
          <a:xfrm rot="16200000">
            <a:off x="5100146" y="3472561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algn="ctr" defTabSz="860560"/>
            <a:endParaRPr lang="en-US" sz="4117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OTLSHAPE_M_dd9870e9f7474809920c911f5a7e1dc1_Shape"/>
          <p:cNvSpPr/>
          <p:nvPr>
            <p:custDataLst>
              <p:tags r:id="rId48"/>
            </p:custDataLst>
          </p:nvPr>
        </p:nvSpPr>
        <p:spPr>
          <a:xfrm rot="16200000">
            <a:off x="6141040" y="4719113"/>
            <a:ext cx="109569" cy="123825"/>
          </a:xfrm>
          <a:prstGeom prst="flowChartMerg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OTLSHAPE_M_231add9cee38419b9f887e7958b71d90_Shape"/>
          <p:cNvSpPr/>
          <p:nvPr>
            <p:custDataLst>
              <p:tags r:id="rId49"/>
            </p:custDataLst>
          </p:nvPr>
        </p:nvSpPr>
        <p:spPr>
          <a:xfrm rot="16200000">
            <a:off x="7269214" y="3572898"/>
            <a:ext cx="109569" cy="123825"/>
          </a:xfrm>
          <a:prstGeom prst="flowChartMerg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758315" y="1603605"/>
            <a:ext cx="186693" cy="6361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5627" y="1556815"/>
            <a:ext cx="2537946" cy="177376"/>
          </a:xfrm>
          <a:prstGeom prst="rect">
            <a:avLst/>
          </a:prstGeom>
          <a:noFill/>
        </p:spPr>
        <p:txBody>
          <a:bodyPr wrap="squar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8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Private Sector Improvement (PSI) Initiatives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5901" y="1557595"/>
            <a:ext cx="423320" cy="159358"/>
          </a:xfrm>
          <a:prstGeom prst="rect">
            <a:avLst/>
          </a:prstGeom>
          <a:noFill/>
        </p:spPr>
        <p:txBody>
          <a:bodyPr wrap="square" lIns="86061" tIns="43031" rIns="86061" bIns="43031" rtlCol="0">
            <a:sp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1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2018</a:t>
            </a:r>
          </a:p>
        </p:txBody>
      </p:sp>
      <p:pic>
        <p:nvPicPr>
          <p:cNvPr id="85" name="Picture 7" descr="SEA21-LOGO-V1"/>
          <p:cNvPicPr>
            <a:picLocks noChangeAspect="1" noChangeArrowheads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879" y="1028319"/>
            <a:ext cx="551744" cy="47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C:\Users\cbrose\AppData\Local\Microsoft\Windows\Temporary Internet Files\Content.Outlook\N0AMUUPM\wall-crest-editable CENTER.fw (2).jpg"/>
          <p:cNvPicPr>
            <a:picLocks noChangeAspect="1" noChangeArrowheads="1"/>
          </p:cNvPicPr>
          <p:nvPr/>
        </p:nvPicPr>
        <p:blipFill>
          <a:blip r:embed="rId10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412" y="5872619"/>
            <a:ext cx="855647" cy="4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OTLSHAPE_M_1d21f34f2b0b4df8bc763a9e14488344_Connector1"/>
          <p:cNvCxnSpPr/>
          <p:nvPr>
            <p:custDataLst>
              <p:tags r:id="rId50"/>
            </p:custDataLst>
          </p:nvPr>
        </p:nvCxnSpPr>
        <p:spPr>
          <a:xfrm flipH="1">
            <a:off x="4122860" y="4334837"/>
            <a:ext cx="2616" cy="323672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TLSHAPE_M_6a85e7f58b924119ac5827c2353f2299_Shape"/>
          <p:cNvSpPr/>
          <p:nvPr>
            <p:custDataLst>
              <p:tags r:id="rId51"/>
            </p:custDataLst>
          </p:nvPr>
        </p:nvSpPr>
        <p:spPr>
          <a:xfrm rot="16200000">
            <a:off x="4134227" y="4567371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OTLSHAPE_M_6a85e7f58b924119ac5827c2353f2299_Title"/>
          <p:cNvSpPr txBox="1"/>
          <p:nvPr>
            <p:custDataLst>
              <p:tags r:id="rId52"/>
            </p:custDataLst>
          </p:nvPr>
        </p:nvSpPr>
        <p:spPr>
          <a:xfrm>
            <a:off x="4260344" y="4400192"/>
            <a:ext cx="64008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MegaRust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22-24 May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5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San Diego</a:t>
            </a:r>
          </a:p>
        </p:txBody>
      </p:sp>
      <p:cxnSp>
        <p:nvCxnSpPr>
          <p:cNvPr id="117" name="OTLSHAPE_M_1d21f34f2b0b4df8bc763a9e14488344_Connector1"/>
          <p:cNvCxnSpPr>
            <a:stCxn id="118" idx="0"/>
          </p:cNvCxnSpPr>
          <p:nvPr>
            <p:custDataLst>
              <p:tags r:id="rId53"/>
            </p:custDataLst>
          </p:nvPr>
        </p:nvCxnSpPr>
        <p:spPr>
          <a:xfrm flipH="1">
            <a:off x="5486400" y="2820313"/>
            <a:ext cx="8332" cy="1226319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TLSHAPE_M_231add9cee38419b9f887e7958b71d90_Shape"/>
          <p:cNvSpPr/>
          <p:nvPr>
            <p:custDataLst>
              <p:tags r:id="rId54"/>
            </p:custDataLst>
          </p:nvPr>
        </p:nvSpPr>
        <p:spPr>
          <a:xfrm rot="16200000">
            <a:off x="5501860" y="2758401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OTLSHAPE_M_6a85e7f58b924119ac5827c2353f2299_Title"/>
          <p:cNvSpPr txBox="1"/>
          <p:nvPr>
            <p:custDataLst>
              <p:tags r:id="rId55"/>
            </p:custDataLst>
          </p:nvPr>
        </p:nvSpPr>
        <p:spPr>
          <a:xfrm>
            <a:off x="5604791" y="2608539"/>
            <a:ext cx="64008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FMMS/INDP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17-20 Sep,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Va Beach</a:t>
            </a:r>
          </a:p>
        </p:txBody>
      </p:sp>
      <p:cxnSp>
        <p:nvCxnSpPr>
          <p:cNvPr id="120" name="OTLSHAPE_M_1d21f34f2b0b4df8bc763a9e14488344_Connector1"/>
          <p:cNvCxnSpPr/>
          <p:nvPr>
            <p:custDataLst>
              <p:tags r:id="rId56"/>
            </p:custDataLst>
          </p:nvPr>
        </p:nvCxnSpPr>
        <p:spPr>
          <a:xfrm flipH="1">
            <a:off x="4135158" y="3765275"/>
            <a:ext cx="2616" cy="323672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TLSHAPE_M_6a85e7f58b924119ac5827c2353f2299_Shape"/>
          <p:cNvSpPr/>
          <p:nvPr>
            <p:custDataLst>
              <p:tags r:id="rId57"/>
            </p:custDataLst>
          </p:nvPr>
        </p:nvSpPr>
        <p:spPr>
          <a:xfrm rot="16200000">
            <a:off x="4145541" y="3736545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OTLSHAPE_M_6a85e7f58b924119ac5827c2353f2299_Title"/>
          <p:cNvSpPr txBox="1"/>
          <p:nvPr>
            <p:custDataLst>
              <p:tags r:id="rId58"/>
            </p:custDataLst>
          </p:nvPr>
        </p:nvSpPr>
        <p:spPr>
          <a:xfrm>
            <a:off x="4304942" y="3334403"/>
            <a:ext cx="64008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Business Process Council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22-24 May, DC</a:t>
            </a:r>
          </a:p>
        </p:txBody>
      </p:sp>
      <p:cxnSp>
        <p:nvCxnSpPr>
          <p:cNvPr id="123" name="OTLSHAPE_M_dd9870e9f7474809920c911f5a7e1dc1_Connector1"/>
          <p:cNvCxnSpPr/>
          <p:nvPr>
            <p:custDataLst>
              <p:tags r:id="rId59"/>
            </p:custDataLst>
          </p:nvPr>
        </p:nvCxnSpPr>
        <p:spPr>
          <a:xfrm flipV="1">
            <a:off x="4813177" y="4329293"/>
            <a:ext cx="4702" cy="1412307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TLSHAPE_M_dd9870e9f7474809920c911f5a7e1dc1_Shape"/>
          <p:cNvSpPr/>
          <p:nvPr>
            <p:custDataLst>
              <p:tags r:id="rId60"/>
            </p:custDataLst>
          </p:nvPr>
        </p:nvSpPr>
        <p:spPr>
          <a:xfrm rot="16200000">
            <a:off x="4820925" y="5647577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OTLSHAPE_M_6a85e7f58b924119ac5827c2353f2299_Title"/>
          <p:cNvSpPr txBox="1"/>
          <p:nvPr>
            <p:custDataLst>
              <p:tags r:id="rId61"/>
            </p:custDataLst>
          </p:nvPr>
        </p:nvSpPr>
        <p:spPr>
          <a:xfrm>
            <a:off x="4416070" y="5712630"/>
            <a:ext cx="1375786" cy="4101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5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Contracts Governance Council,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Little Creek, VA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July 10-12  </a:t>
            </a:r>
          </a:p>
        </p:txBody>
      </p:sp>
      <p:cxnSp>
        <p:nvCxnSpPr>
          <p:cNvPr id="127" name="OTLSHAPE_M_e56fee69b6ba4372b2d6a267acc629c9_Connector1"/>
          <p:cNvCxnSpPr/>
          <p:nvPr>
            <p:custDataLst>
              <p:tags r:id="rId62"/>
            </p:custDataLst>
          </p:nvPr>
        </p:nvCxnSpPr>
        <p:spPr>
          <a:xfrm flipH="1">
            <a:off x="347472" y="3433256"/>
            <a:ext cx="2" cy="633555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TLSHAPE_M_e56fee69b6ba4372b2d6a267acc629c9_Shape"/>
          <p:cNvSpPr/>
          <p:nvPr>
            <p:custDataLst>
              <p:tags r:id="rId63"/>
            </p:custDataLst>
          </p:nvPr>
        </p:nvSpPr>
        <p:spPr>
          <a:xfrm rot="16200000">
            <a:off x="346809" y="3427794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OTLSHAPE_M_6a85e7f58b924119ac5827c2353f2299_Title"/>
          <p:cNvSpPr txBox="1"/>
          <p:nvPr>
            <p:custDataLst>
              <p:tags r:id="rId64"/>
            </p:custDataLst>
          </p:nvPr>
        </p:nvSpPr>
        <p:spPr>
          <a:xfrm>
            <a:off x="108462" y="2858744"/>
            <a:ext cx="491012" cy="6265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Solicit NSI inputs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33663" y="3837761"/>
            <a:ext cx="123825" cy="237866"/>
            <a:chOff x="2577780" y="2782030"/>
            <a:chExt cx="123825" cy="275708"/>
          </a:xfrm>
        </p:grpSpPr>
        <p:cxnSp>
          <p:nvCxnSpPr>
            <p:cNvPr id="114" name="OTLSHAPE_M_e56fee69b6ba4372b2d6a267acc629c9_Connector1"/>
            <p:cNvCxnSpPr>
              <a:stCxn id="124" idx="0"/>
            </p:cNvCxnSpPr>
            <p:nvPr>
              <p:custDataLst>
                <p:tags r:id="rId88"/>
              </p:custDataLst>
            </p:nvPr>
          </p:nvCxnSpPr>
          <p:spPr>
            <a:xfrm flipH="1">
              <a:off x="2577780" y="2845530"/>
              <a:ext cx="1" cy="212208"/>
            </a:xfrm>
            <a:prstGeom prst="line">
              <a:avLst/>
            </a:prstGeom>
            <a:ln w="9525" cap="flat" cmpd="sng" algn="ctr">
              <a:solidFill>
                <a:schemeClr val="tx1">
                  <a:alpha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TLSHAPE_M_e56fee69b6ba4372b2d6a267acc629c9_Shape"/>
            <p:cNvSpPr/>
            <p:nvPr>
              <p:custDataLst>
                <p:tags r:id="rId89"/>
              </p:custDataLst>
            </p:nvPr>
          </p:nvSpPr>
          <p:spPr>
            <a:xfrm rot="16200000">
              <a:off x="2576193" y="2783617"/>
              <a:ext cx="127000" cy="123825"/>
            </a:xfrm>
            <a:prstGeom prst="flowChartMerg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0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17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1" name="OTLSHAPE_M_6a85e7f58b924119ac5827c2353f2299_Title"/>
          <p:cNvSpPr txBox="1"/>
          <p:nvPr>
            <p:custDataLst>
              <p:tags r:id="rId65"/>
            </p:custDataLst>
          </p:nvPr>
        </p:nvSpPr>
        <p:spPr>
          <a:xfrm>
            <a:off x="1890052" y="5453442"/>
            <a:ext cx="64008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Engineering Support Desks (ESD) established</a:t>
            </a:r>
          </a:p>
        </p:txBody>
      </p:sp>
      <p:cxnSp>
        <p:nvCxnSpPr>
          <p:cNvPr id="132" name="OTLSHAPE_M_1da9633009b549b9849d269e3ce605bd_Connector1"/>
          <p:cNvCxnSpPr/>
          <p:nvPr>
            <p:custDataLst>
              <p:tags r:id="rId66"/>
            </p:custDataLst>
          </p:nvPr>
        </p:nvCxnSpPr>
        <p:spPr>
          <a:xfrm>
            <a:off x="2472691" y="4329293"/>
            <a:ext cx="0" cy="1307776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TLSHAPE_M_1da9633009b549b9849d269e3ce605bd_Shape"/>
          <p:cNvSpPr/>
          <p:nvPr>
            <p:custDataLst>
              <p:tags r:id="rId67"/>
            </p:custDataLst>
          </p:nvPr>
        </p:nvSpPr>
        <p:spPr>
          <a:xfrm rot="16200000">
            <a:off x="2479820" y="5530614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4" name="OTLSHAPE_M_1d21f34f2b0b4df8bc763a9e14488344_Connector1"/>
          <p:cNvCxnSpPr/>
          <p:nvPr>
            <p:custDataLst>
              <p:tags r:id="rId68"/>
            </p:custDataLst>
          </p:nvPr>
        </p:nvCxnSpPr>
        <p:spPr>
          <a:xfrm>
            <a:off x="6019180" y="3862840"/>
            <a:ext cx="1" cy="208131"/>
          </a:xfrm>
          <a:prstGeom prst="line">
            <a:avLst/>
          </a:prstGeom>
          <a:ln w="9525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TLSHAPE_M_6a85e7f58b924119ac5827c2353f2299_Shape"/>
          <p:cNvSpPr/>
          <p:nvPr>
            <p:custDataLst>
              <p:tags r:id="rId69"/>
            </p:custDataLst>
          </p:nvPr>
        </p:nvSpPr>
        <p:spPr>
          <a:xfrm rot="16200000">
            <a:off x="6029792" y="3876684"/>
            <a:ext cx="109569" cy="123825"/>
          </a:xfrm>
          <a:prstGeom prst="flowChartMerg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00" y="2748990"/>
            <a:ext cx="648767" cy="564158"/>
          </a:xfrm>
          <a:prstGeom prst="rect">
            <a:avLst/>
          </a:prstGeom>
        </p:spPr>
      </p:pic>
      <p:pic>
        <p:nvPicPr>
          <p:cNvPr id="138" name="Picture"/>
          <p:cNvPicPr/>
          <p:nvPr/>
        </p:nvPicPr>
        <p:blipFill>
          <a:blip r:embed="rId102"/>
          <a:stretch>
            <a:fillRect/>
          </a:stretch>
        </p:blipFill>
        <p:spPr>
          <a:xfrm>
            <a:off x="3919512" y="986822"/>
            <a:ext cx="4154180" cy="481351"/>
          </a:xfrm>
          <a:prstGeom prst="rect">
            <a:avLst/>
          </a:prstGeom>
        </p:spPr>
      </p:pic>
      <p:cxnSp>
        <p:nvCxnSpPr>
          <p:cNvPr id="139" name="OTLSHAPE_M_dd9870e9f7474809920c911f5a7e1dc1_Connector1"/>
          <p:cNvCxnSpPr/>
          <p:nvPr>
            <p:custDataLst>
              <p:tags r:id="rId70"/>
            </p:custDataLst>
          </p:nvPr>
        </p:nvCxnSpPr>
        <p:spPr>
          <a:xfrm flipV="1">
            <a:off x="4327194" y="4332536"/>
            <a:ext cx="0" cy="1304267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TLSHAPE_M_dd9870e9f7474809920c911f5a7e1dc1_Shape"/>
          <p:cNvSpPr/>
          <p:nvPr>
            <p:custDataLst>
              <p:tags r:id="rId71"/>
            </p:custDataLst>
          </p:nvPr>
        </p:nvSpPr>
        <p:spPr>
          <a:xfrm rot="16200000">
            <a:off x="4334298" y="5492665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2" name="OTLSHAPE_M_1d21f34f2b0b4df8bc763a9e14488344_Connector1"/>
          <p:cNvCxnSpPr/>
          <p:nvPr>
            <p:custDataLst>
              <p:tags r:id="rId72"/>
            </p:custDataLst>
          </p:nvPr>
        </p:nvCxnSpPr>
        <p:spPr>
          <a:xfrm flipH="1">
            <a:off x="6401814" y="2780778"/>
            <a:ext cx="13578" cy="1291400"/>
          </a:xfrm>
          <a:prstGeom prst="line">
            <a:avLst/>
          </a:prstGeom>
          <a:ln w="9525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TLSHAPE_M_231add9cee38419b9f887e7958b71d90_Shape"/>
          <p:cNvSpPr/>
          <p:nvPr>
            <p:custDataLst>
              <p:tags r:id="rId73"/>
            </p:custDataLst>
          </p:nvPr>
        </p:nvSpPr>
        <p:spPr>
          <a:xfrm rot="16200000">
            <a:off x="6438954" y="2724556"/>
            <a:ext cx="109569" cy="123825"/>
          </a:xfrm>
          <a:prstGeom prst="flowChartMerg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TLSHAPE_TB_00000000000000000000000000000000_ElapsedTime"/>
          <p:cNvSpPr/>
          <p:nvPr>
            <p:custDataLst>
              <p:tags r:id="rId74"/>
            </p:custDataLst>
          </p:nvPr>
        </p:nvSpPr>
        <p:spPr>
          <a:xfrm flipV="1">
            <a:off x="347468" y="4197875"/>
            <a:ext cx="5527701" cy="45719"/>
          </a:xfrm>
          <a:prstGeom prst="roundRect">
            <a:avLst/>
          </a:prstGeom>
          <a:solidFill>
            <a:srgbClr val="FF0000">
              <a:alpha val="64000"/>
            </a:srgb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marL="0" marR="0" lvl="0" indent="0" algn="ctr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117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7170" y="4078243"/>
            <a:ext cx="2074644" cy="108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PSO Infrastructure Plan Execute &amp; Report</a:t>
            </a:r>
          </a:p>
        </p:txBody>
      </p:sp>
      <p:cxnSp>
        <p:nvCxnSpPr>
          <p:cNvPr id="115" name="OTLSHAPE_M_231add9cee38419b9f887e7958b71d90_Connector1"/>
          <p:cNvCxnSpPr/>
          <p:nvPr>
            <p:custDataLst>
              <p:tags r:id="rId75"/>
            </p:custDataLst>
          </p:nvPr>
        </p:nvCxnSpPr>
        <p:spPr>
          <a:xfrm>
            <a:off x="511983" y="4344815"/>
            <a:ext cx="0" cy="116907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OTLSHAPE_M_1d21f34f2b0b4df8bc763a9e14488344_Connector1"/>
          <p:cNvCxnSpPr/>
          <p:nvPr>
            <p:custDataLst>
              <p:tags r:id="rId76"/>
            </p:custDataLst>
          </p:nvPr>
        </p:nvCxnSpPr>
        <p:spPr>
          <a:xfrm>
            <a:off x="1152525" y="2960244"/>
            <a:ext cx="0" cy="1168494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OTLSHAPE_M_1d21f34f2b0b4df8bc763a9e14488344_Connector1"/>
          <p:cNvCxnSpPr/>
          <p:nvPr>
            <p:custDataLst>
              <p:tags r:id="rId77"/>
            </p:custDataLst>
          </p:nvPr>
        </p:nvCxnSpPr>
        <p:spPr>
          <a:xfrm>
            <a:off x="4964222" y="2286000"/>
            <a:ext cx="0" cy="1763463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OTLSHAPE_M_1d21f34f2b0b4df8bc763a9e14488344_Connector1"/>
          <p:cNvCxnSpPr/>
          <p:nvPr>
            <p:custDataLst>
              <p:tags r:id="rId78"/>
            </p:custDataLst>
          </p:nvPr>
        </p:nvCxnSpPr>
        <p:spPr>
          <a:xfrm flipH="1">
            <a:off x="5718151" y="4070908"/>
            <a:ext cx="8332" cy="1226319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OTLSHAPE_M_1d21f34f2b0b4df8bc763a9e14488344_Connector1"/>
          <p:cNvCxnSpPr>
            <a:stCxn id="103" idx="3"/>
          </p:cNvCxnSpPr>
          <p:nvPr>
            <p:custDataLst>
              <p:tags r:id="rId79"/>
            </p:custDataLst>
          </p:nvPr>
        </p:nvCxnSpPr>
        <p:spPr>
          <a:xfrm flipH="1">
            <a:off x="4945022" y="4334290"/>
            <a:ext cx="34416" cy="1243936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TLSHAPE_M_dd9870e9f7474809920c911f5a7e1dc1_Shape"/>
          <p:cNvSpPr/>
          <p:nvPr>
            <p:custDataLst>
              <p:tags r:id="rId80"/>
            </p:custDataLst>
          </p:nvPr>
        </p:nvSpPr>
        <p:spPr>
          <a:xfrm rot="16200000">
            <a:off x="4947572" y="5494733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algn="ctr" defTabSz="860560"/>
            <a:endParaRPr lang="en-US" sz="4117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OTLSHAPE_M_6a85e7f58b924119ac5827c2353f2299_Title"/>
          <p:cNvSpPr txBox="1"/>
          <p:nvPr>
            <p:custDataLst>
              <p:tags r:id="rId81"/>
            </p:custDataLst>
          </p:nvPr>
        </p:nvSpPr>
        <p:spPr>
          <a:xfrm>
            <a:off x="5143424" y="5353194"/>
            <a:ext cx="1258390" cy="4101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5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SSRAC, Newport News VA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>
                <a:solidFill>
                  <a:srgbClr val="000000"/>
                </a:solidFill>
                <a:latin typeface="Calibri" panose="020F0502020204030204" pitchFamily="34" charset="0"/>
              </a:rPr>
              <a:t>31 July – 3 August</a:t>
            </a: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51" name="OTLSHAPE_M_231add9cee38419b9f887e7958b71d90_Shape"/>
          <p:cNvSpPr/>
          <p:nvPr>
            <p:custDataLst>
              <p:tags r:id="rId82"/>
            </p:custDataLst>
          </p:nvPr>
        </p:nvSpPr>
        <p:spPr>
          <a:xfrm rot="16200000">
            <a:off x="4965455" y="2285203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algn="ctr" defTabSz="860560"/>
            <a:endParaRPr lang="en-US" sz="4117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OTLSHAPE_M_231add9cee38419b9f887e7958b71d90_Shape"/>
          <p:cNvSpPr/>
          <p:nvPr>
            <p:custDataLst>
              <p:tags r:id="rId83"/>
            </p:custDataLst>
          </p:nvPr>
        </p:nvSpPr>
        <p:spPr>
          <a:xfrm rot="16200000">
            <a:off x="5043424" y="2831024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algn="ctr" defTabSz="860560"/>
            <a:endParaRPr lang="en-US" sz="4117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OTLSHAPE_M_6a85e7f58b924119ac5827c2353f2299_Title"/>
          <p:cNvSpPr txBox="1"/>
          <p:nvPr>
            <p:custDataLst>
              <p:tags r:id="rId84"/>
            </p:custDataLst>
          </p:nvPr>
        </p:nvSpPr>
        <p:spPr>
          <a:xfrm>
            <a:off x="5093018" y="2129684"/>
            <a:ext cx="75267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NAVSEA Brief ASN, RD&amp;A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>
                <a:solidFill>
                  <a:srgbClr val="000000"/>
                </a:solidFill>
                <a:latin typeface="Calibri" panose="020F0502020204030204" pitchFamily="34" charset="0"/>
              </a:rPr>
              <a:t>Aqn Strategy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</a:t>
            </a:r>
            <a:r>
              <a:rPr lang="en-US" sz="800" i="1" dirty="0">
                <a:solidFill>
                  <a:schemeClr val="tx2"/>
                </a:solidFill>
                <a:latin typeface="Calibri" panose="020F0502020204030204" pitchFamily="34" charset="0"/>
              </a:rPr>
              <a:t>02</a:t>
            </a:r>
            <a:r>
              <a:rPr lang="en-US" sz="8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800" i="1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ugust</a:t>
            </a:r>
          </a:p>
        </p:txBody>
      </p:sp>
      <p:cxnSp>
        <p:nvCxnSpPr>
          <p:cNvPr id="155" name="OTLSHAPE_M_1d21f34f2b0b4df8bc763a9e14488344_Connector1"/>
          <p:cNvCxnSpPr/>
          <p:nvPr>
            <p:custDataLst>
              <p:tags r:id="rId85"/>
            </p:custDataLst>
          </p:nvPr>
        </p:nvCxnSpPr>
        <p:spPr>
          <a:xfrm flipH="1">
            <a:off x="5371686" y="4342262"/>
            <a:ext cx="8332" cy="753868"/>
          </a:xfrm>
          <a:prstGeom prst="line">
            <a:avLst/>
          </a:prstGeom>
          <a:ln w="9525" cap="flat" cmpd="sng" algn="ctr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TLSHAPE_M_231add9cee38419b9f887e7958b71d90_Shape"/>
          <p:cNvSpPr/>
          <p:nvPr>
            <p:custDataLst>
              <p:tags r:id="rId86"/>
            </p:custDataLst>
          </p:nvPr>
        </p:nvSpPr>
        <p:spPr>
          <a:xfrm rot="16200000">
            <a:off x="5380104" y="4990305"/>
            <a:ext cx="109569" cy="123825"/>
          </a:xfrm>
          <a:prstGeom prst="flowChartMerg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61" tIns="43031" rIns="86061" bIns="43031" rtlCol="0" anchor="ctr"/>
          <a:lstStyle/>
          <a:p>
            <a:pPr algn="ctr" defTabSz="860560"/>
            <a:endParaRPr lang="en-US" sz="4117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OTLSHAPE_M_6a85e7f58b924119ac5827c2353f2299_Title"/>
          <p:cNvSpPr txBox="1"/>
          <p:nvPr>
            <p:custDataLst>
              <p:tags r:id="rId87"/>
            </p:custDataLst>
          </p:nvPr>
        </p:nvSpPr>
        <p:spPr>
          <a:xfrm>
            <a:off x="5423400" y="4403577"/>
            <a:ext cx="752670" cy="6338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ASN, RD&amp;A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>
                <a:solidFill>
                  <a:srgbClr val="000000"/>
                </a:solidFill>
                <a:latin typeface="Calibri" panose="020F0502020204030204" pitchFamily="34" charset="0"/>
              </a:rPr>
              <a:t>Aqn Strategy Update Brief</a:t>
            </a:r>
          </a:p>
          <a:p>
            <a:pPr marL="0" marR="0" lvl="0" indent="0" algn="l" defTabSz="860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</a:t>
            </a:r>
            <a:r>
              <a:rPr lang="en-US" sz="800" i="1" dirty="0">
                <a:solidFill>
                  <a:schemeClr val="tx2"/>
                </a:solidFill>
                <a:latin typeface="Calibri" panose="020F0502020204030204" pitchFamily="34" charset="0"/>
              </a:rPr>
              <a:t>13 September</a:t>
            </a: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2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2" y="92801"/>
            <a:ext cx="8972453" cy="568642"/>
          </a:xfrm>
        </p:spPr>
        <p:txBody>
          <a:bodyPr anchor="ctr"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Purpose &amp; Mission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Private Sector Optimization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57580"/>
            <a:ext cx="9144000" cy="54894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</a:rPr>
              <a:t>Evaluate Capability &amp; Capacity: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Private Sector (non-nuclear) Industrial Base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RMC Contractual Oversight, Intermediate Maintenance, Technical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Infrastructure &amp; Logistics needed for Maintenance &amp; Modernization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Needs for future 355-ship Navy and/or FY50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solidFill>
                  <a:srgbClr val="002060"/>
                </a:solidFill>
              </a:rPr>
              <a:t>Propose Actions/ COAs: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Private Sector (non-nuclear) Industrial Base “As-Is” to “To-Be”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RMC Contractual Oversight, Intermediate Maintenance, Technical “As-Is” to “To-Be”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Infrastructure: Dry Docks, Optimization of Facilities, Capital Equipment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COAs Must Optimize Performance against (ROMs):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27092"/>
            <a:ext cx="9144000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Schedule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Quality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Safety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Surge Capacity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Response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Competition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Organic (Navy) vs. Industry balance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60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0258D9-CD49-9E4D-B53A-765B9862CE44}"/>
              </a:ext>
            </a:extLst>
          </p:cNvPr>
          <p:cNvCxnSpPr>
            <a:cxnSpLocks/>
          </p:cNvCxnSpPr>
          <p:nvPr/>
        </p:nvCxnSpPr>
        <p:spPr>
          <a:xfrm>
            <a:off x="6187653" y="6141202"/>
            <a:ext cx="1" cy="1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53">
            <a:extLst>
              <a:ext uri="{FF2B5EF4-FFF2-40B4-BE49-F238E27FC236}">
                <a16:creationId xmlns:a16="http://schemas.microsoft.com/office/drawing/2014/main" id="{92B0836B-33A6-CA4C-98F1-8AFEE0222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4" y="130062"/>
            <a:ext cx="8196219" cy="52322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5715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PSO: 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ake-Aways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3727" y="861504"/>
            <a:ext cx="4949903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u="sng" kern="0" dirty="0">
                <a:solidFill>
                  <a:srgbClr val="002060"/>
                </a:solidFill>
                <a:cs typeface="Arial" charset="0"/>
              </a:rPr>
              <a:t>Dry Docks: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Dry Dock Modeling:</a:t>
            </a:r>
          </a:p>
          <a:p>
            <a:pPr marL="1657350" lvl="3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“As-Is” Notional Schedule</a:t>
            </a:r>
          </a:p>
          <a:p>
            <a:pPr marL="1657350" lvl="3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Coastwide</a:t>
            </a:r>
          </a:p>
          <a:p>
            <a:pPr marL="1657350" lvl="3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Increased Capacity</a:t>
            </a:r>
          </a:p>
          <a:p>
            <a:pPr marL="1657350" lvl="3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Improved Process/Duration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No single model “solves” all dry dock needs – will require a comprehensive approach.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Will provide specific dock size recommendations (and FY timing) for each region </a:t>
            </a:r>
            <a:br>
              <a:rPr lang="en-US" sz="1400" b="0" kern="0" dirty="0">
                <a:solidFill>
                  <a:srgbClr val="002060"/>
                </a:solidFill>
                <a:cs typeface="Arial" charset="0"/>
              </a:rPr>
            </a:br>
            <a:endParaRPr lang="en-US" b="0" kern="0" dirty="0">
              <a:solidFill>
                <a:srgbClr val="002060"/>
              </a:solidFill>
              <a:cs typeface="Arial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u="sng" kern="0" dirty="0">
                <a:solidFill>
                  <a:srgbClr val="002060"/>
                </a:solidFill>
                <a:cs typeface="Arial" charset="0"/>
              </a:rPr>
              <a:t>Facilities/Optimization: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Need to consolidate RMC facilities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NAVSTA piers aged/lack maintenance capabilities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Inadequate KTR pier space for pierside availabilities in some region(s)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Champion existing NAVSTA projects to leverage maintenance needs and overall </a:t>
            </a:r>
            <a:r>
              <a:rPr lang="en-US" sz="1400" b="0" kern="0" dirty="0" err="1">
                <a:solidFill>
                  <a:srgbClr val="002060"/>
                </a:solidFill>
                <a:cs typeface="Arial" charset="0"/>
              </a:rPr>
              <a:t>NAVSTA</a:t>
            </a: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 flexibility</a:t>
            </a:r>
            <a:br>
              <a:rPr lang="en-US" sz="1400" b="0" kern="0" dirty="0">
                <a:solidFill>
                  <a:srgbClr val="002060"/>
                </a:solidFill>
                <a:cs typeface="Arial" charset="0"/>
              </a:rPr>
            </a:br>
            <a:endParaRPr lang="en-US" b="0" kern="0" dirty="0">
              <a:solidFill>
                <a:srgbClr val="002060"/>
              </a:solidFill>
              <a:cs typeface="Arial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u="sng" kern="0" dirty="0">
                <a:solidFill>
                  <a:srgbClr val="002060"/>
                </a:solidFill>
                <a:cs typeface="Arial" charset="0"/>
              </a:rPr>
              <a:t>Capital Equipment: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Lists provided by companies and RMCs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9 responses to government RFI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02140" y="1001104"/>
            <a:ext cx="4193505" cy="2505091"/>
            <a:chOff x="5134708" y="872675"/>
            <a:chExt cx="3831186" cy="16870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4708" y="872675"/>
              <a:ext cx="3831186" cy="162832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785049" y="931398"/>
              <a:ext cx="14068" cy="1628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4582930" y="1078776"/>
            <a:ext cx="14964" cy="5339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02140" y="4168585"/>
            <a:ext cx="4572000" cy="26237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300"/>
              </a:spcBef>
              <a:spcAft>
                <a:spcPts val="0"/>
              </a:spcAft>
              <a:buSzPct val="100000"/>
              <a:defRPr/>
            </a:pPr>
            <a:r>
              <a:rPr lang="en-US" u="sng" kern="0" dirty="0">
                <a:solidFill>
                  <a:srgbClr val="002060"/>
                </a:solidFill>
                <a:cs typeface="Arial" charset="0"/>
              </a:rPr>
              <a:t>Remaining Timeline: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Draft complete: 02NOV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Industry Quick-Look:  Week of 05NOV</a:t>
            </a:r>
          </a:p>
          <a:p>
            <a:pPr marL="1200150" lvl="2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Company related info only</a:t>
            </a:r>
          </a:p>
          <a:p>
            <a:pPr marL="1200150" lvl="2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SRA reps regional review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RMC/NAVSTA Quick-Look: Week of 05NOV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CNRMC Review: 16NOV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002060"/>
                </a:solidFill>
                <a:cs typeface="Arial" charset="0"/>
              </a:rPr>
              <a:t>Deliver to NAVSEA00: 14DEC</a:t>
            </a:r>
          </a:p>
          <a:p>
            <a:pPr marL="1200150" lvl="2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srgbClr val="002060"/>
              </a:solidFill>
              <a:cs typeface="Arial" charset="0"/>
            </a:endParaRPr>
          </a:p>
          <a:p>
            <a:pPr marL="1200150" lvl="2" indent="-2857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83" y="208411"/>
            <a:ext cx="8961942" cy="568642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PSI Accomplishments &amp; Actions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36330" y="819150"/>
            <a:ext cx="8692055" cy="5673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u="sng" dirty="0"/>
              <a:t>Industrial Base Health &amp; Workload Stability</a:t>
            </a:r>
          </a:p>
          <a:p>
            <a:pPr marL="857250" lvl="1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Integrated PSA Workload impacts w/ POM20 “execute-ability” models</a:t>
            </a:r>
          </a:p>
          <a:p>
            <a:pPr marL="857250" lvl="1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NAVSEA “SLEP” Study providing initial input to PSO “Plan for 355”</a:t>
            </a:r>
          </a:p>
          <a:p>
            <a:pPr marL="857250" lvl="1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Developed </a:t>
            </a:r>
            <a:r>
              <a:rPr lang="en-US" sz="1800" dirty="0">
                <a:solidFill>
                  <a:schemeClr val="tx1"/>
                </a:solidFill>
              </a:rPr>
              <a:t>&amp; Refining </a:t>
            </a:r>
            <a:r>
              <a:rPr lang="en-US" sz="1800" dirty="0"/>
              <a:t>“Actual vs. Planned” CNO Availability Manning measures to evaluate Industry capacity demand response</a:t>
            </a:r>
          </a:p>
          <a:p>
            <a:pPr marL="857250" lvl="1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FMMS/INDP completed  20 September</a:t>
            </a:r>
          </a:p>
          <a:p>
            <a:pPr marL="857250" lvl="1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800" dirty="0"/>
              <a:t>Aligning PSO with 30 Year Ship Maintenance &amp; Modernization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53" y="3908986"/>
            <a:ext cx="4174913" cy="2456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68" y="3745995"/>
            <a:ext cx="4455114" cy="26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8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07_General Content Slide">
  <a:themeElements>
    <a:clrScheme name="NAVAIR">
      <a:dk1>
        <a:srgbClr val="002060"/>
      </a:dk1>
      <a:lt1>
        <a:sysClr val="window" lastClr="FFFFFF"/>
      </a:lt1>
      <a:dk2>
        <a:srgbClr val="000000"/>
      </a:dk2>
      <a:lt2>
        <a:srgbClr val="CCD2E2"/>
      </a:lt2>
      <a:accent1>
        <a:srgbClr val="0066CC"/>
      </a:accent1>
      <a:accent2>
        <a:srgbClr val="8DB3E2"/>
      </a:accent2>
      <a:accent3>
        <a:srgbClr val="009999"/>
      </a:accent3>
      <a:accent4>
        <a:srgbClr val="0000FF"/>
      </a:accent4>
      <a:accent5>
        <a:srgbClr val="0099CC"/>
      </a:accent5>
      <a:accent6>
        <a:srgbClr val="FFFFCC"/>
      </a:accent6>
      <a:hlink>
        <a:srgbClr val="002060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b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Title Slide">
  <a:themeElements>
    <a:clrScheme name="NAVAIR">
      <a:dk1>
        <a:srgbClr val="002060"/>
      </a:dk1>
      <a:lt1>
        <a:sysClr val="window" lastClr="FFFFFF"/>
      </a:lt1>
      <a:dk2>
        <a:srgbClr val="000000"/>
      </a:dk2>
      <a:lt2>
        <a:srgbClr val="CCD2E2"/>
      </a:lt2>
      <a:accent1>
        <a:srgbClr val="0066CC"/>
      </a:accent1>
      <a:accent2>
        <a:srgbClr val="8DB3E2"/>
      </a:accent2>
      <a:accent3>
        <a:srgbClr val="009999"/>
      </a:accent3>
      <a:accent4>
        <a:srgbClr val="0000FF"/>
      </a:accent4>
      <a:accent5>
        <a:srgbClr val="0099CC"/>
      </a:accent5>
      <a:accent6>
        <a:srgbClr val="FFFFCC"/>
      </a:accent6>
      <a:hlink>
        <a:srgbClr val="002060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b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NAVAIR">
      <a:dk1>
        <a:srgbClr val="002060"/>
      </a:dk1>
      <a:lt1>
        <a:srgbClr val="000000"/>
      </a:lt1>
      <a:dk2>
        <a:srgbClr val="FFFFFF"/>
      </a:dk2>
      <a:lt2>
        <a:srgbClr val="99CCFF"/>
      </a:lt2>
      <a:accent1>
        <a:srgbClr val="0066CC"/>
      </a:accent1>
      <a:accent2>
        <a:srgbClr val="009999"/>
      </a:accent2>
      <a:accent3>
        <a:srgbClr val="CCECFF"/>
      </a:accent3>
      <a:accent4>
        <a:srgbClr val="0000FF"/>
      </a:accent4>
      <a:accent5>
        <a:srgbClr val="0099CC"/>
      </a:accent5>
      <a:accent6>
        <a:srgbClr val="FFFFCC"/>
      </a:accent6>
      <a:hlink>
        <a:srgbClr val="0000FF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524309E4CD142B803F8385930CF2E" ma:contentTypeVersion="0" ma:contentTypeDescription="Create a new document." ma:contentTypeScope="" ma:versionID="ecc59e4daab453d010867bc191a8ca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408EF2-B009-438A-A97E-A4E8A35FB2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D00A1-39BE-42EC-B3C4-3773FA1BE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B89A9A-D42D-4C93-BA23-E5BC2093C20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NAVSEA Briefing Template - Oct2016</Template>
  <TotalTime>13721</TotalTime>
  <Pages>24</Pages>
  <Words>3734</Words>
  <Application>Microsoft Office PowerPoint</Application>
  <PresentationFormat>On-screen Show (4:3)</PresentationFormat>
  <Paragraphs>474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Arial Narrow</vt:lpstr>
      <vt:lpstr>Calibri</vt:lpstr>
      <vt:lpstr>Wingdings</vt:lpstr>
      <vt:lpstr>107_General Content Slide</vt:lpstr>
      <vt:lpstr>5_Title Slide</vt:lpstr>
      <vt:lpstr>PowerPoint Presentation</vt:lpstr>
      <vt:lpstr>PSO Challenges &amp; Actions</vt:lpstr>
      <vt:lpstr>PSI Challenges &amp; Actions</vt:lpstr>
      <vt:lpstr>PowerPoint Presentation</vt:lpstr>
      <vt:lpstr>PSO &amp; PSI Overview</vt:lpstr>
      <vt:lpstr>PowerPoint Presentation</vt:lpstr>
      <vt:lpstr>Purpose &amp; Mission  Private Sector Optimization Plan</vt:lpstr>
      <vt:lpstr>PowerPoint Presentation</vt:lpstr>
      <vt:lpstr>PSI Accomplishments &amp; Actions </vt:lpstr>
      <vt:lpstr>PSI Accomplishments &amp; Actions </vt:lpstr>
      <vt:lpstr>PSI Accomplishments &amp; Actions </vt:lpstr>
      <vt:lpstr>PSI Accomplishments &amp; Actions </vt:lpstr>
      <vt:lpstr>PSI Accomplishments &amp; Actions </vt:lpstr>
      <vt:lpstr>PSI Accomplishments &amp; Actions </vt:lpstr>
      <vt:lpstr>PSI Accomplishments &amp; Actions </vt:lpstr>
      <vt:lpstr>PSI Accomplishments &amp; Actions</vt:lpstr>
      <vt:lpstr>PSI Accomplishments &amp; Actions</vt:lpstr>
      <vt:lpstr>PSI Accomplishments &amp; Actions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Kirsten Thompson</cp:lastModifiedBy>
  <cp:revision>1098</cp:revision>
  <cp:lastPrinted>2018-08-30T12:06:55Z</cp:lastPrinted>
  <dcterms:created xsi:type="dcterms:W3CDTF">2016-10-04T11:45:35Z</dcterms:created>
  <dcterms:modified xsi:type="dcterms:W3CDTF">2018-10-28T00:19:44Z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ief Date">
    <vt:filetime>2014-08-28T04:00:00Z</vt:filetime>
  </property>
</Properties>
</file>