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5"/>
  </p:notesMasterIdLst>
  <p:handoutMasterIdLst>
    <p:handoutMasterId r:id="rId26"/>
  </p:handoutMasterIdLst>
  <p:sldIdLst>
    <p:sldId id="257" r:id="rId2"/>
    <p:sldId id="295" r:id="rId3"/>
    <p:sldId id="287" r:id="rId4"/>
    <p:sldId id="260" r:id="rId5"/>
    <p:sldId id="280" r:id="rId6"/>
    <p:sldId id="291" r:id="rId7"/>
    <p:sldId id="293" r:id="rId8"/>
    <p:sldId id="313" r:id="rId9"/>
    <p:sldId id="305" r:id="rId10"/>
    <p:sldId id="306" r:id="rId11"/>
    <p:sldId id="307" r:id="rId12"/>
    <p:sldId id="315" r:id="rId13"/>
    <p:sldId id="317" r:id="rId14"/>
    <p:sldId id="320" r:id="rId15"/>
    <p:sldId id="322" r:id="rId16"/>
    <p:sldId id="323" r:id="rId17"/>
    <p:sldId id="324" r:id="rId18"/>
    <p:sldId id="325" r:id="rId19"/>
    <p:sldId id="327" r:id="rId20"/>
    <p:sldId id="330" r:id="rId21"/>
    <p:sldId id="331" r:id="rId22"/>
    <p:sldId id="334" r:id="rId23"/>
    <p:sldId id="321" r:id="rId24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34545" autoAdjust="0"/>
    <p:restoredTop sz="86403" autoAdjust="0"/>
  </p:normalViewPr>
  <p:slideViewPr>
    <p:cSldViewPr>
      <p:cViewPr varScale="1">
        <p:scale>
          <a:sx n="120" d="100"/>
          <a:sy n="120" d="100"/>
        </p:scale>
        <p:origin x="-12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teven.dungan\Documents\ta123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200" dirty="0" smtClean="0"/>
              <a:t>CSMP</a:t>
            </a:r>
            <a:endParaRPr lang="en-US" sz="1200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explosion val="7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Sheet1!$A$1:$A$4</c:f>
              <c:strCache>
                <c:ptCount val="4"/>
                <c:pt idx="0">
                  <c:v>Depot</c:v>
                </c:pt>
                <c:pt idx="1">
                  <c:v>IMA</c:v>
                </c:pt>
                <c:pt idx="2">
                  <c:v>FTA</c:v>
                </c:pt>
                <c:pt idx="3">
                  <c:v>Ships Force</c:v>
                </c:pt>
              </c:strCache>
            </c:strRef>
          </c:cat>
          <c:val>
            <c:numRef>
              <c:f>Sheet1!$B$1:$B$4</c:f>
              <c:numCache>
                <c:formatCode>General</c:formatCode>
                <c:ptCount val="4"/>
                <c:pt idx="0">
                  <c:v>390328.0</c:v>
                </c:pt>
                <c:pt idx="1">
                  <c:v>354088.0</c:v>
                </c:pt>
                <c:pt idx="2">
                  <c:v>245175.0</c:v>
                </c:pt>
                <c:pt idx="3">
                  <c:v>1.994521E6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5C0622-E892-42AB-837E-C9620197430A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E610CE-D677-4E4D-91A3-76B6F6152F3E}">
      <dgm:prSet phldrT="[Text]" custT="1"/>
      <dgm:spPr/>
      <dgm:t>
        <a:bodyPr/>
        <a:lstStyle/>
        <a:p>
          <a:r>
            <a:rPr lang="en-US" sz="1100" dirty="0"/>
            <a:t>Common Focus Areas</a:t>
          </a:r>
        </a:p>
      </dgm:t>
    </dgm:pt>
    <dgm:pt modelId="{1657C7DC-7283-4530-B4AB-271905FE6933}" type="parTrans" cxnId="{44784BED-7DC4-42BA-AD9E-DE747FF97625}">
      <dgm:prSet/>
      <dgm:spPr/>
      <dgm:t>
        <a:bodyPr/>
        <a:lstStyle/>
        <a:p>
          <a:endParaRPr lang="en-US"/>
        </a:p>
      </dgm:t>
    </dgm:pt>
    <dgm:pt modelId="{AA7255A3-9C4A-40B5-BC95-68E8F9645070}" type="sibTrans" cxnId="{44784BED-7DC4-42BA-AD9E-DE747FF97625}">
      <dgm:prSet/>
      <dgm:spPr/>
      <dgm:t>
        <a:bodyPr/>
        <a:lstStyle/>
        <a:p>
          <a:endParaRPr lang="en-US"/>
        </a:p>
      </dgm:t>
    </dgm:pt>
    <dgm:pt modelId="{4C1CD6CA-99E3-4063-9F63-4937A3C020E6}">
      <dgm:prSet phldrT="[Text]" custT="1"/>
      <dgm:spPr/>
      <dgm:t>
        <a:bodyPr/>
        <a:lstStyle/>
        <a:p>
          <a:r>
            <a:rPr lang="en-US" sz="1800" dirty="0"/>
            <a:t>NDE</a:t>
          </a:r>
        </a:p>
      </dgm:t>
    </dgm:pt>
    <dgm:pt modelId="{F942E1D6-DB04-4EA1-AC37-438E48D31643}" type="parTrans" cxnId="{6EADFE4C-BC68-468C-93FB-AA7E3F745564}">
      <dgm:prSet/>
      <dgm:spPr/>
      <dgm:t>
        <a:bodyPr/>
        <a:lstStyle/>
        <a:p>
          <a:endParaRPr lang="en-US"/>
        </a:p>
      </dgm:t>
    </dgm:pt>
    <dgm:pt modelId="{4721A6C1-3441-451B-804F-2B2B3B16684D}" type="sibTrans" cxnId="{6EADFE4C-BC68-468C-93FB-AA7E3F745564}">
      <dgm:prSet/>
      <dgm:spPr/>
      <dgm:t>
        <a:bodyPr/>
        <a:lstStyle/>
        <a:p>
          <a:endParaRPr lang="en-US"/>
        </a:p>
      </dgm:t>
    </dgm:pt>
    <dgm:pt modelId="{7ED2B90C-9935-4F4A-947F-CBB87FBB4632}">
      <dgm:prSet phldrT="[Text]" custT="1"/>
      <dgm:spPr/>
      <dgm:t>
        <a:bodyPr/>
        <a:lstStyle/>
        <a:p>
          <a:r>
            <a:rPr lang="en-US" sz="1800" dirty="0"/>
            <a:t>NMD-R</a:t>
          </a:r>
        </a:p>
      </dgm:t>
    </dgm:pt>
    <dgm:pt modelId="{AD550A5A-407A-4176-AEC1-F02F1CB7CCE8}" type="parTrans" cxnId="{46439D04-0A6D-45F6-A2D3-F584E1648EDE}">
      <dgm:prSet/>
      <dgm:spPr/>
      <dgm:t>
        <a:bodyPr/>
        <a:lstStyle/>
        <a:p>
          <a:endParaRPr lang="en-US"/>
        </a:p>
      </dgm:t>
    </dgm:pt>
    <dgm:pt modelId="{24F82EAF-EB34-4445-AC95-917E5CC892C1}" type="sibTrans" cxnId="{46439D04-0A6D-45F6-A2D3-F584E1648EDE}">
      <dgm:prSet/>
      <dgm:spPr/>
      <dgm:t>
        <a:bodyPr/>
        <a:lstStyle/>
        <a:p>
          <a:endParaRPr lang="en-US"/>
        </a:p>
      </dgm:t>
    </dgm:pt>
    <dgm:pt modelId="{DEB00B43-C93D-4F36-9BEA-48773D2ADFB0}">
      <dgm:prSet phldrT="[Text]" custT="1"/>
      <dgm:spPr/>
      <dgm:t>
        <a:bodyPr/>
        <a:lstStyle/>
        <a:p>
          <a:r>
            <a:rPr lang="en-US" sz="1800" dirty="0"/>
            <a:t>ERP</a:t>
          </a:r>
        </a:p>
      </dgm:t>
    </dgm:pt>
    <dgm:pt modelId="{44644D89-FD64-4C3B-B531-D852ED2A9E1A}" type="parTrans" cxnId="{D73572C6-E8F4-43F0-801B-0C90FDDAC396}">
      <dgm:prSet/>
      <dgm:spPr/>
      <dgm:t>
        <a:bodyPr/>
        <a:lstStyle/>
        <a:p>
          <a:endParaRPr lang="en-US"/>
        </a:p>
      </dgm:t>
    </dgm:pt>
    <dgm:pt modelId="{119C831F-6E81-4261-9BD7-D24F415915A7}" type="sibTrans" cxnId="{D73572C6-E8F4-43F0-801B-0C90FDDAC396}">
      <dgm:prSet/>
      <dgm:spPr/>
      <dgm:t>
        <a:bodyPr/>
        <a:lstStyle/>
        <a:p>
          <a:endParaRPr lang="en-US"/>
        </a:p>
      </dgm:t>
    </dgm:pt>
    <dgm:pt modelId="{8DA367FA-F12A-4A00-B183-C503B547AC60}">
      <dgm:prSet phldrT="[Text]" custT="1"/>
      <dgm:spPr/>
      <dgm:t>
        <a:bodyPr/>
        <a:lstStyle/>
        <a:p>
          <a:r>
            <a:rPr lang="en-US" sz="1800" dirty="0"/>
            <a:t>Multiple Tools</a:t>
          </a:r>
        </a:p>
      </dgm:t>
    </dgm:pt>
    <dgm:pt modelId="{1C55FA90-21B9-4F13-B9B2-835FA807B7B4}" type="parTrans" cxnId="{D1CE2A75-953D-4287-80EE-484651C6B6B0}">
      <dgm:prSet/>
      <dgm:spPr/>
      <dgm:t>
        <a:bodyPr/>
        <a:lstStyle/>
        <a:p>
          <a:endParaRPr lang="en-US"/>
        </a:p>
      </dgm:t>
    </dgm:pt>
    <dgm:pt modelId="{84AF9A77-E626-458D-8C4B-64EC5C656774}" type="sibTrans" cxnId="{D1CE2A75-953D-4287-80EE-484651C6B6B0}">
      <dgm:prSet/>
      <dgm:spPr/>
      <dgm:t>
        <a:bodyPr/>
        <a:lstStyle/>
        <a:p>
          <a:endParaRPr lang="en-US"/>
        </a:p>
      </dgm:t>
    </dgm:pt>
    <dgm:pt modelId="{434F81BD-86F0-4C50-B3B5-62A60DA2E518}" type="pres">
      <dgm:prSet presAssocID="{035C0622-E892-42AB-837E-C9620197430A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7964D7-CB5E-4B30-9401-2DE42B47FC91}" type="pres">
      <dgm:prSet presAssocID="{035C0622-E892-42AB-837E-C9620197430A}" presName="matrix" presStyleCnt="0"/>
      <dgm:spPr/>
    </dgm:pt>
    <dgm:pt modelId="{90D0C967-F611-458A-B85A-C5DEA04BDDCD}" type="pres">
      <dgm:prSet presAssocID="{035C0622-E892-42AB-837E-C9620197430A}" presName="tile1" presStyleLbl="node1" presStyleIdx="0" presStyleCnt="4"/>
      <dgm:spPr/>
      <dgm:t>
        <a:bodyPr/>
        <a:lstStyle/>
        <a:p>
          <a:endParaRPr lang="en-US"/>
        </a:p>
      </dgm:t>
    </dgm:pt>
    <dgm:pt modelId="{D6EE11DB-E4A9-48EF-AEE2-1B6504D6BAE2}" type="pres">
      <dgm:prSet presAssocID="{035C0622-E892-42AB-837E-C9620197430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C6418E-CAE4-482A-A8BC-EB8717D6083D}" type="pres">
      <dgm:prSet presAssocID="{035C0622-E892-42AB-837E-C9620197430A}" presName="tile2" presStyleLbl="node1" presStyleIdx="1" presStyleCnt="4" custLinFactNeighborX="14894" custLinFactNeighborY="-5449"/>
      <dgm:spPr/>
      <dgm:t>
        <a:bodyPr/>
        <a:lstStyle/>
        <a:p>
          <a:endParaRPr lang="en-US"/>
        </a:p>
      </dgm:t>
    </dgm:pt>
    <dgm:pt modelId="{DE6A8131-1DD3-4F13-9C3A-C9CE15FE30FC}" type="pres">
      <dgm:prSet presAssocID="{035C0622-E892-42AB-837E-C9620197430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573DA9-5C10-47CF-8BD0-2050690D6136}" type="pres">
      <dgm:prSet presAssocID="{035C0622-E892-42AB-837E-C9620197430A}" presName="tile3" presStyleLbl="node1" presStyleIdx="2" presStyleCnt="4"/>
      <dgm:spPr/>
      <dgm:t>
        <a:bodyPr/>
        <a:lstStyle/>
        <a:p>
          <a:endParaRPr lang="en-US"/>
        </a:p>
      </dgm:t>
    </dgm:pt>
    <dgm:pt modelId="{E0708A5F-80E3-49AB-B022-F04E52A73619}" type="pres">
      <dgm:prSet presAssocID="{035C0622-E892-42AB-837E-C9620197430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175CBF-DB64-48AE-898A-E266E04C05FD}" type="pres">
      <dgm:prSet presAssocID="{035C0622-E892-42AB-837E-C9620197430A}" presName="tile4" presStyleLbl="node1" presStyleIdx="3" presStyleCnt="4"/>
      <dgm:spPr/>
      <dgm:t>
        <a:bodyPr/>
        <a:lstStyle/>
        <a:p>
          <a:endParaRPr lang="en-US"/>
        </a:p>
      </dgm:t>
    </dgm:pt>
    <dgm:pt modelId="{27E7D263-3A57-42B0-844D-2DA2B204103D}" type="pres">
      <dgm:prSet presAssocID="{035C0622-E892-42AB-837E-C9620197430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F20625-BB6C-4BAC-9FB3-2C1312D502EB}" type="pres">
      <dgm:prSet presAssocID="{035C0622-E892-42AB-837E-C9620197430A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97C1CE39-BC45-4292-A833-8A6B2CF47C6A}" type="presOf" srcId="{7ED2B90C-9935-4F4A-947F-CBB87FBB4632}" destId="{DE6A8131-1DD3-4F13-9C3A-C9CE15FE30FC}" srcOrd="1" destOrd="0" presId="urn:microsoft.com/office/officeart/2005/8/layout/matrix1"/>
    <dgm:cxn modelId="{D73572C6-E8F4-43F0-801B-0C90FDDAC396}" srcId="{E3E610CE-D677-4E4D-91A3-76B6F6152F3E}" destId="{DEB00B43-C93D-4F36-9BEA-48773D2ADFB0}" srcOrd="2" destOrd="0" parTransId="{44644D89-FD64-4C3B-B531-D852ED2A9E1A}" sibTransId="{119C831F-6E81-4261-9BD7-D24F415915A7}"/>
    <dgm:cxn modelId="{7B2CD66C-ABFF-4513-BBFD-DD866E6FCD9A}" type="presOf" srcId="{E3E610CE-D677-4E4D-91A3-76B6F6152F3E}" destId="{24F20625-BB6C-4BAC-9FB3-2C1312D502EB}" srcOrd="0" destOrd="0" presId="urn:microsoft.com/office/officeart/2005/8/layout/matrix1"/>
    <dgm:cxn modelId="{D1CE2A75-953D-4287-80EE-484651C6B6B0}" srcId="{E3E610CE-D677-4E4D-91A3-76B6F6152F3E}" destId="{8DA367FA-F12A-4A00-B183-C503B547AC60}" srcOrd="3" destOrd="0" parTransId="{1C55FA90-21B9-4F13-B9B2-835FA807B7B4}" sibTransId="{84AF9A77-E626-458D-8C4B-64EC5C656774}"/>
    <dgm:cxn modelId="{78130AC5-6274-42D4-8526-8CB90B0196C3}" type="presOf" srcId="{DEB00B43-C93D-4F36-9BEA-48773D2ADFB0}" destId="{3D573DA9-5C10-47CF-8BD0-2050690D6136}" srcOrd="0" destOrd="0" presId="urn:microsoft.com/office/officeart/2005/8/layout/matrix1"/>
    <dgm:cxn modelId="{0E0B1F53-C950-43C0-82CC-CB1ECE8784CE}" type="presOf" srcId="{DEB00B43-C93D-4F36-9BEA-48773D2ADFB0}" destId="{E0708A5F-80E3-49AB-B022-F04E52A73619}" srcOrd="1" destOrd="0" presId="urn:microsoft.com/office/officeart/2005/8/layout/matrix1"/>
    <dgm:cxn modelId="{6EADFE4C-BC68-468C-93FB-AA7E3F745564}" srcId="{E3E610CE-D677-4E4D-91A3-76B6F6152F3E}" destId="{4C1CD6CA-99E3-4063-9F63-4937A3C020E6}" srcOrd="0" destOrd="0" parTransId="{F942E1D6-DB04-4EA1-AC37-438E48D31643}" sibTransId="{4721A6C1-3441-451B-804F-2B2B3B16684D}"/>
    <dgm:cxn modelId="{629DA2AB-E3C0-47FE-AE5A-D4C865963AEF}" type="presOf" srcId="{4C1CD6CA-99E3-4063-9F63-4937A3C020E6}" destId="{D6EE11DB-E4A9-48EF-AEE2-1B6504D6BAE2}" srcOrd="1" destOrd="0" presId="urn:microsoft.com/office/officeart/2005/8/layout/matrix1"/>
    <dgm:cxn modelId="{27DB4048-32BB-4675-A062-292A0433A8FE}" type="presOf" srcId="{7ED2B90C-9935-4F4A-947F-CBB87FBB4632}" destId="{E1C6418E-CAE4-482A-A8BC-EB8717D6083D}" srcOrd="0" destOrd="0" presId="urn:microsoft.com/office/officeart/2005/8/layout/matrix1"/>
    <dgm:cxn modelId="{44784BED-7DC4-42BA-AD9E-DE747FF97625}" srcId="{035C0622-E892-42AB-837E-C9620197430A}" destId="{E3E610CE-D677-4E4D-91A3-76B6F6152F3E}" srcOrd="0" destOrd="0" parTransId="{1657C7DC-7283-4530-B4AB-271905FE6933}" sibTransId="{AA7255A3-9C4A-40B5-BC95-68E8F9645070}"/>
    <dgm:cxn modelId="{705F367D-6C69-4DA7-A773-D117FDB26F7E}" type="presOf" srcId="{035C0622-E892-42AB-837E-C9620197430A}" destId="{434F81BD-86F0-4C50-B3B5-62A60DA2E518}" srcOrd="0" destOrd="0" presId="urn:microsoft.com/office/officeart/2005/8/layout/matrix1"/>
    <dgm:cxn modelId="{7E1A9945-AA87-47C6-8F9B-3A3E03EF1AF6}" type="presOf" srcId="{8DA367FA-F12A-4A00-B183-C503B547AC60}" destId="{8F175CBF-DB64-48AE-898A-E266E04C05FD}" srcOrd="0" destOrd="0" presId="urn:microsoft.com/office/officeart/2005/8/layout/matrix1"/>
    <dgm:cxn modelId="{E913E661-0F34-485D-A775-553A4DFCADF2}" type="presOf" srcId="{8DA367FA-F12A-4A00-B183-C503B547AC60}" destId="{27E7D263-3A57-42B0-844D-2DA2B204103D}" srcOrd="1" destOrd="0" presId="urn:microsoft.com/office/officeart/2005/8/layout/matrix1"/>
    <dgm:cxn modelId="{4DC52579-3B3F-4A20-B7A5-1F6DB9EE85FC}" type="presOf" srcId="{4C1CD6CA-99E3-4063-9F63-4937A3C020E6}" destId="{90D0C967-F611-458A-B85A-C5DEA04BDDCD}" srcOrd="0" destOrd="0" presId="urn:microsoft.com/office/officeart/2005/8/layout/matrix1"/>
    <dgm:cxn modelId="{46439D04-0A6D-45F6-A2D3-F584E1648EDE}" srcId="{E3E610CE-D677-4E4D-91A3-76B6F6152F3E}" destId="{7ED2B90C-9935-4F4A-947F-CBB87FBB4632}" srcOrd="1" destOrd="0" parTransId="{AD550A5A-407A-4176-AEC1-F02F1CB7CCE8}" sibTransId="{24F82EAF-EB34-4445-AC95-917E5CC892C1}"/>
    <dgm:cxn modelId="{B54CC101-34AE-4CBC-A227-82959772E2A3}" type="presParOf" srcId="{434F81BD-86F0-4C50-B3B5-62A60DA2E518}" destId="{F87964D7-CB5E-4B30-9401-2DE42B47FC91}" srcOrd="0" destOrd="0" presId="urn:microsoft.com/office/officeart/2005/8/layout/matrix1"/>
    <dgm:cxn modelId="{F3255AAE-AE7B-4718-A1ED-80FB13E05521}" type="presParOf" srcId="{F87964D7-CB5E-4B30-9401-2DE42B47FC91}" destId="{90D0C967-F611-458A-B85A-C5DEA04BDDCD}" srcOrd="0" destOrd="0" presId="urn:microsoft.com/office/officeart/2005/8/layout/matrix1"/>
    <dgm:cxn modelId="{A8C50D78-3105-47D1-9839-C1998798FE39}" type="presParOf" srcId="{F87964D7-CB5E-4B30-9401-2DE42B47FC91}" destId="{D6EE11DB-E4A9-48EF-AEE2-1B6504D6BAE2}" srcOrd="1" destOrd="0" presId="urn:microsoft.com/office/officeart/2005/8/layout/matrix1"/>
    <dgm:cxn modelId="{0BC16B4C-8A38-4C77-A437-08B5017A3167}" type="presParOf" srcId="{F87964D7-CB5E-4B30-9401-2DE42B47FC91}" destId="{E1C6418E-CAE4-482A-A8BC-EB8717D6083D}" srcOrd="2" destOrd="0" presId="urn:microsoft.com/office/officeart/2005/8/layout/matrix1"/>
    <dgm:cxn modelId="{BE6EE053-BA6D-4AAC-B424-D30974128D59}" type="presParOf" srcId="{F87964D7-CB5E-4B30-9401-2DE42B47FC91}" destId="{DE6A8131-1DD3-4F13-9C3A-C9CE15FE30FC}" srcOrd="3" destOrd="0" presId="urn:microsoft.com/office/officeart/2005/8/layout/matrix1"/>
    <dgm:cxn modelId="{B5177170-2246-401D-8FAC-B94968E95F76}" type="presParOf" srcId="{F87964D7-CB5E-4B30-9401-2DE42B47FC91}" destId="{3D573DA9-5C10-47CF-8BD0-2050690D6136}" srcOrd="4" destOrd="0" presId="urn:microsoft.com/office/officeart/2005/8/layout/matrix1"/>
    <dgm:cxn modelId="{1D40BF16-28C9-4602-823C-33438AE4F64C}" type="presParOf" srcId="{F87964D7-CB5E-4B30-9401-2DE42B47FC91}" destId="{E0708A5F-80E3-49AB-B022-F04E52A73619}" srcOrd="5" destOrd="0" presId="urn:microsoft.com/office/officeart/2005/8/layout/matrix1"/>
    <dgm:cxn modelId="{62D15A58-733C-474D-AA72-893107DE0164}" type="presParOf" srcId="{F87964D7-CB5E-4B30-9401-2DE42B47FC91}" destId="{8F175CBF-DB64-48AE-898A-E266E04C05FD}" srcOrd="6" destOrd="0" presId="urn:microsoft.com/office/officeart/2005/8/layout/matrix1"/>
    <dgm:cxn modelId="{B2A63E30-3D29-4AE4-A98C-FEF8AD19DF41}" type="presParOf" srcId="{F87964D7-CB5E-4B30-9401-2DE42B47FC91}" destId="{27E7D263-3A57-42B0-844D-2DA2B204103D}" srcOrd="7" destOrd="0" presId="urn:microsoft.com/office/officeart/2005/8/layout/matrix1"/>
    <dgm:cxn modelId="{E45A4954-43FA-4E2B-9C48-A61D6AB64527}" type="presParOf" srcId="{434F81BD-86F0-4C50-B3B5-62A60DA2E518}" destId="{24F20625-BB6C-4BAC-9FB3-2C1312D502E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0C967-F611-458A-B85A-C5DEA04BDDCD}">
      <dsp:nvSpPr>
        <dsp:cNvPr id="0" name=""/>
        <dsp:cNvSpPr/>
      </dsp:nvSpPr>
      <dsp:spPr>
        <a:xfrm rot="16200000">
          <a:off x="312762" y="-312762"/>
          <a:ext cx="1165175" cy="17907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NDE</a:t>
          </a:r>
        </a:p>
      </dsp:txBody>
      <dsp:txXfrm rot="5400000">
        <a:off x="0" y="0"/>
        <a:ext cx="1790700" cy="873881"/>
      </dsp:txXfrm>
    </dsp:sp>
    <dsp:sp modelId="{E1C6418E-CAE4-482A-A8BC-EB8717D6083D}">
      <dsp:nvSpPr>
        <dsp:cNvPr id="0" name=""/>
        <dsp:cNvSpPr/>
      </dsp:nvSpPr>
      <dsp:spPr>
        <a:xfrm>
          <a:off x="1790700" y="0"/>
          <a:ext cx="1790700" cy="1165175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NMD-R</a:t>
          </a:r>
        </a:p>
      </dsp:txBody>
      <dsp:txXfrm>
        <a:off x="1790700" y="0"/>
        <a:ext cx="1790700" cy="873881"/>
      </dsp:txXfrm>
    </dsp:sp>
    <dsp:sp modelId="{3D573DA9-5C10-47CF-8BD0-2050690D6136}">
      <dsp:nvSpPr>
        <dsp:cNvPr id="0" name=""/>
        <dsp:cNvSpPr/>
      </dsp:nvSpPr>
      <dsp:spPr>
        <a:xfrm rot="10800000">
          <a:off x="0" y="1165175"/>
          <a:ext cx="1790700" cy="1165175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ERP</a:t>
          </a:r>
        </a:p>
      </dsp:txBody>
      <dsp:txXfrm rot="10800000">
        <a:off x="0" y="1456468"/>
        <a:ext cx="1790700" cy="873881"/>
      </dsp:txXfrm>
    </dsp:sp>
    <dsp:sp modelId="{8F175CBF-DB64-48AE-898A-E266E04C05FD}">
      <dsp:nvSpPr>
        <dsp:cNvPr id="0" name=""/>
        <dsp:cNvSpPr/>
      </dsp:nvSpPr>
      <dsp:spPr>
        <a:xfrm rot="5400000">
          <a:off x="2103462" y="852412"/>
          <a:ext cx="1165175" cy="17907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Multiple Tools</a:t>
          </a:r>
        </a:p>
      </dsp:txBody>
      <dsp:txXfrm rot="-5400000">
        <a:off x="1790700" y="1456468"/>
        <a:ext cx="1790700" cy="873881"/>
      </dsp:txXfrm>
    </dsp:sp>
    <dsp:sp modelId="{24F20625-BB6C-4BAC-9FB3-2C1312D502EB}">
      <dsp:nvSpPr>
        <dsp:cNvPr id="0" name=""/>
        <dsp:cNvSpPr/>
      </dsp:nvSpPr>
      <dsp:spPr>
        <a:xfrm>
          <a:off x="1253489" y="873881"/>
          <a:ext cx="1074420" cy="582587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Common Focus Areas</a:t>
          </a:r>
        </a:p>
      </dsp:txBody>
      <dsp:txXfrm>
        <a:off x="1281929" y="902321"/>
        <a:ext cx="1017540" cy="5257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CF67DB01-402A-4852-B3A8-07100947DBCB}" type="datetimeFigureOut">
              <a:rPr lang="en-US" smtClean="0"/>
              <a:t>10/4/16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0EF6D753-3BAF-4818-B86E-3DA17BC86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9197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90A72C70-0BCA-4445-B47F-1F8581F17D79}" type="datetimeFigureOut">
              <a:rPr lang="en-US" smtClean="0"/>
              <a:t>10/4/16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7" tIns="46659" rIns="93317" bIns="4665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17" tIns="46659" rIns="93317" bIns="4665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A695108C-37AA-4E49-9420-05F247D4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246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cs typeface="Arial" pitchFamily="34" charset="0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1803" indent="-28915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56620" indent="-231324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19270" indent="-231324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81919" indent="-231324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44566" indent="-2313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07215" indent="-2313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69863" indent="-2313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32510" indent="-2313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28359D5-C85D-4CF1-A41F-5097B97D5EE2}" type="slidenum">
              <a:rPr lang="en-US">
                <a:solidFill>
                  <a:srgbClr val="000000"/>
                </a:solidFill>
                <a:latin typeface="Calibri" pitchFamily="34" charset="0"/>
              </a:rPr>
              <a:pPr eaLnBrk="1" hangingPunct="1"/>
              <a:t>1</a:t>
            </a:fld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2901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0" indent="-171430">
              <a:buFont typeface="Times New Roman" panose="02020603050405020304" pitchFamily="18" charset="0"/>
              <a:buChar char="–"/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Navy has executed MSMO strategy since 2004. </a:t>
            </a:r>
            <a:r>
              <a:rPr lang="en-US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MSMOs scope include planning, execution, EM/CM, assessments, etc. Competitively awarded to one awardee on notional work package; Cost Type sole source environment for up to 5 years</a:t>
            </a:r>
          </a:p>
          <a:p>
            <a:pPr marL="173715" indent="-171430">
              <a:buFont typeface="Calibri" panose="020F0502020204030204" pitchFamily="34" charset="0"/>
              <a:buChar char="-"/>
            </a:pP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715" indent="-171430">
              <a:buFont typeface="Calibri" panose="020F0502020204030204" pitchFamily="34" charset="0"/>
              <a:buChar char="-"/>
            </a:pP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New strategy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based on 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lessons learned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past and current contracting activities 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coupled with stakeholder and industry feedback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The new strategy implements a “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family” of strategies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recognizing the importance of port specific nuances to include volume, ship classes, and industrial capability.  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“One size does not fit all.”</a:t>
            </a:r>
          </a:p>
          <a:p>
            <a:pPr marL="173715" lvl="1" indent="-171430" defTabSz="914292">
              <a:buFont typeface="Calibri" panose="020F0502020204030204" pitchFamily="34" charset="0"/>
              <a:buChar char="-"/>
              <a:defRPr/>
            </a:pPr>
            <a:endParaRPr lang="en-US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715" lvl="1" indent="-171430" defTabSz="914292">
              <a:buFont typeface="Calibri" panose="020F0502020204030204" pitchFamily="34" charset="0"/>
              <a:buChar char="-"/>
              <a:defRPr/>
            </a:pPr>
            <a:r>
              <a:rPr lang="en-US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strategy will </a:t>
            </a:r>
            <a:r>
              <a:rPr lang="en-US" alt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maximize competition </a:t>
            </a:r>
            <a:r>
              <a:rPr lang="en-US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use of </a:t>
            </a:r>
            <a:r>
              <a:rPr lang="en-US" alt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Fixed Price contracts </a:t>
            </a:r>
            <a:r>
              <a:rPr lang="en-US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</a:p>
          <a:p>
            <a:pPr marL="630861" lvl="2" indent="-171430" defTabSz="914292">
              <a:buFont typeface="Calibri" panose="020F0502020204030204" pitchFamily="34" charset="0"/>
              <a:buChar char="-"/>
              <a:defRPr/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 enhanced competitive accountability for price, schedule &amp; quality performance </a:t>
            </a:r>
            <a:r>
              <a:rPr lang="en-US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while maintaining flexibility and responsiveness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marL="630861" lvl="2" indent="-171430" defTabSz="914292">
              <a:buFont typeface="Calibri" panose="020F0502020204030204" pitchFamily="34" charset="0"/>
              <a:buChar char="-"/>
              <a:defRPr/>
            </a:pPr>
            <a:r>
              <a:rPr lang="en-US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ncourage work package discipline and effectively balance risk between the Navy and Industry. </a:t>
            </a:r>
          </a:p>
          <a:p>
            <a:pPr marL="173715" lvl="1" indent="-171430" defTabSz="914292">
              <a:buFont typeface="Calibri" panose="020F0502020204030204" pitchFamily="34" charset="0"/>
              <a:buChar char="-"/>
              <a:defRPr/>
            </a:pPr>
            <a:endParaRPr lang="en-US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715" lvl="1" indent="-171430">
              <a:buFont typeface="Calibri" panose="020F0502020204030204" pitchFamily="34" charset="0"/>
              <a:buChar char="-"/>
            </a:pPr>
            <a:r>
              <a:rPr lang="en-US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have briefed all our Navy Stakeholders, including our executive and legislative branches, and our Navy Fleet customers.</a:t>
            </a:r>
          </a:p>
          <a:p>
            <a:pPr marL="173715" lvl="1" indent="-171430">
              <a:buFont typeface="Calibri" panose="020F0502020204030204" pitchFamily="34" charset="0"/>
              <a:buChar char="-"/>
            </a:pPr>
            <a:r>
              <a:rPr lang="en-US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have shared information and solicited feedback and input from industry through a series of communications to include: </a:t>
            </a:r>
          </a:p>
          <a:p>
            <a:pPr marL="630861" lvl="2" indent="-171430" defTabSz="914292">
              <a:buFont typeface="Calibri" panose="020F0502020204030204" pitchFamily="34" charset="0"/>
              <a:buChar char="-"/>
              <a:defRPr/>
            </a:pPr>
            <a:r>
              <a:rPr lang="en-US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Draft Statements Of Work (SOW) and Solicitations (to gain insight on Industry’s perception of our approach) </a:t>
            </a:r>
          </a:p>
          <a:p>
            <a:pPr marL="630861" lvl="2" indent="-171430" defTabSz="914292">
              <a:buFont typeface="Calibri" panose="020F0502020204030204" pitchFamily="34" charset="0"/>
              <a:buChar char="-"/>
              <a:defRPr/>
            </a:pPr>
            <a:r>
              <a:rPr lang="en-US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Draft Requests for Information &amp; Sources Sought (to improve our understanding of the composition/capabilities of our Industrial base)</a:t>
            </a:r>
          </a:p>
          <a:p>
            <a:pPr marL="630861" lvl="2" indent="-171430" defTabSz="914292">
              <a:buFont typeface="Calibri" panose="020F0502020204030204" pitchFamily="34" charset="0"/>
              <a:buChar char="-"/>
              <a:defRPr/>
            </a:pPr>
            <a:r>
              <a:rPr lang="en-US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Industry Days (to maintain an open dialogue, answer questions and gain further insight into Industry’s outlook)</a:t>
            </a:r>
          </a:p>
          <a:p>
            <a:pPr marL="630861" lvl="2" indent="-171430">
              <a:buFont typeface="Calibri" panose="020F0502020204030204" pitchFamily="34" charset="0"/>
              <a:buChar char="-"/>
            </a:pPr>
            <a:endParaRPr lang="en-US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715" indent="-171430">
              <a:buFont typeface="Calibri" panose="020F0502020204030204" pitchFamily="34" charset="0"/>
              <a:buChar char="-"/>
            </a:pPr>
            <a:r>
              <a:rPr lang="en-US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Navy is NOT transitioning its entire portfolio all at once to a new strategy. The intention is to allow the continued use of our existing MSMOs until such time as a logical transition is in the best interest of the Government.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79F0F-B61B-4A18-B277-F5348C09F29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729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7E2366-428B-421F-A157-F2C1404E36E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400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0B3DB-3AB1-41C6-8F55-921F001B205C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637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0B3DB-3AB1-41C6-8F55-921F001B205C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7428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FD8A5-099F-419C-97D9-2B3FA4ECC9EE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2977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FD8A5-099F-419C-97D9-2B3FA4ECC9EE}" type="slidenum">
              <a:rPr lang="en-US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2977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0" y="4197352"/>
            <a:ext cx="7023100" cy="5111750"/>
          </a:xfrm>
        </p:spPr>
        <p:txBody>
          <a:bodyPr/>
          <a:lstStyle/>
          <a:p>
            <a:pPr marL="161504" indent="-161504">
              <a:buFont typeface="Calibri" panose="020F0502020204030204" pitchFamily="34" charset="0"/>
              <a:buChar char="-"/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Industry feedback and additional market research, the Navy has continued to refine its contracting approach.   </a:t>
            </a:r>
          </a:p>
          <a:p>
            <a:pPr marL="161504" indent="-161504">
              <a:buFont typeface="Calibri" panose="020F0502020204030204" pitchFamily="34" charset="0"/>
              <a:buChar char="-"/>
            </a:pP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1504" indent="-161504" defTabSz="861354">
              <a:buFont typeface="Calibri" panose="020F0502020204030204" pitchFamily="34" charset="0"/>
              <a:buChar char="-"/>
              <a:defRPr/>
            </a:pP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Award IDIQ contracts </a:t>
            </a:r>
          </a:p>
          <a:p>
            <a:pPr marL="592181" lvl="1" indent="-161504" defTabSz="861354">
              <a:buFont typeface="Calibri" panose="020F0502020204030204" pitchFamily="34" charset="0"/>
              <a:buChar char="-"/>
              <a:defRPr/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MAC contract awarded to at least 2 technically qualified Primes:</a:t>
            </a:r>
          </a:p>
          <a:p>
            <a:pPr marL="592181" lvl="1" indent="-161504" defTabSz="861354">
              <a:buFont typeface="Calibri" panose="020F0502020204030204" pitchFamily="34" charset="0"/>
              <a:buChar char="-"/>
              <a:defRPr/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MACs support Competitive/Sole Source and Fixed Price/Cost type Delivery Orders (DO) </a:t>
            </a:r>
          </a:p>
          <a:p>
            <a:pPr marL="592181" lvl="1" indent="-161504" defTabSz="861354">
              <a:buFont typeface="Calibri" panose="020F0502020204030204" pitchFamily="34" charset="0"/>
              <a:buChar char="-"/>
              <a:defRPr/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 DOs will be awarded based on actual work packages.  </a:t>
            </a:r>
          </a:p>
          <a:p>
            <a:pPr marL="592181" lvl="1" indent="-161504" defTabSz="861354">
              <a:buFont typeface="Calibri" panose="020F0502020204030204" pitchFamily="34" charset="0"/>
              <a:buChar char="-"/>
              <a:defRPr/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Availabilities will be competed as FFP DOs to the greatest extent practicable.</a:t>
            </a:r>
          </a:p>
          <a:p>
            <a:pPr marL="592181" lvl="1" indent="-161504" defTabSz="861354">
              <a:buFont typeface="Calibri" panose="020F0502020204030204" pitchFamily="34" charset="0"/>
              <a:buChar char="-"/>
              <a:defRPr/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Urgent requirements may be directed on sole source cost type basis.  </a:t>
            </a:r>
          </a:p>
          <a:p>
            <a:pPr marL="430677" lvl="1" defTabSz="861354">
              <a:defRPr/>
            </a:pPr>
            <a:endParaRPr lang="en-US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861354">
              <a:defRPr/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Award IDIQ contracts provide the 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best approach to maximize competition</a:t>
            </a:r>
          </a:p>
          <a:p>
            <a:pPr defTabSz="861354">
              <a:defRPr/>
            </a:pP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Changes</a:t>
            </a:r>
          </a:p>
          <a:p>
            <a:pPr marL="646015" lvl="1" indent="-215338">
              <a:buFont typeface="+mj-lt"/>
              <a:buAutoNum type="arabicPeriod"/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Surface Combatant and Amphibious Ship Docking and Non-docking CNO availabilities (with less than six months production work) will be executed under the 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Award IDIQ contracts</a:t>
            </a:r>
          </a:p>
          <a:p>
            <a:pPr marL="646015" lvl="1" indent="-215338">
              <a:buFont typeface="+mj-lt"/>
              <a:buAutoNum type="arabicPeriod"/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Contract will have 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five year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period of performance. </a:t>
            </a:r>
          </a:p>
          <a:p>
            <a:pPr marL="646015" lvl="1" indent="-215338" defTabSz="861354">
              <a:buFont typeface="+mj-lt"/>
              <a:buAutoNum type="arabicPeriod"/>
              <a:defRPr/>
            </a:pP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Navy intends to set-aside non-complex requirements for small businesses, in ports where two or more capable small businesses demonstrate interest</a:t>
            </a:r>
          </a:p>
          <a:p>
            <a:pPr marL="646015" lvl="1" indent="-215338">
              <a:buFont typeface="+mj-lt"/>
              <a:buAutoNum type="arabicPeriod"/>
            </a:pP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1504" indent="-161504">
              <a:buFont typeface="Calibri" panose="020F0502020204030204" pitchFamily="34" charset="0"/>
              <a:buChar char="-"/>
            </a:pP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1504" indent="-161504">
              <a:buFont typeface="Calibri" panose="020F0502020204030204" pitchFamily="34" charset="0"/>
              <a:buChar char="-"/>
            </a:pP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21" indent="-171421">
              <a:buFont typeface="Calibri" panose="020F0502020204030204" pitchFamily="34" charset="0"/>
              <a:buChar char="-"/>
            </a:pP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21" indent="-171421">
              <a:buFont typeface="Calibri" panose="020F0502020204030204" pitchFamily="34" charset="0"/>
              <a:buChar char="-"/>
            </a:pP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21" indent="-171421">
              <a:buFont typeface="Calibri" panose="020F0502020204030204" pitchFamily="34" charset="0"/>
              <a:buChar char="-"/>
            </a:pP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FD8A5-099F-419C-97D9-2B3FA4ECC9EE}" type="slidenum">
              <a:rPr lang="en-US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2977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0" indent="-171430">
              <a:buFont typeface="Times New Roman" panose="02020603050405020304" pitchFamily="18" charset="0"/>
              <a:buChar char="–"/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Navy has executed MSMO strategy since 2004. </a:t>
            </a:r>
            <a:r>
              <a:rPr lang="en-US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MSMOs scope include planning, execution, EM/CM, assessments, etc. Competitively awarded to one awardee on notional work package; Cost Type sole source environment for up to 5 years</a:t>
            </a:r>
          </a:p>
          <a:p>
            <a:pPr marL="173715" indent="-171430">
              <a:buFont typeface="Calibri" panose="020F0502020204030204" pitchFamily="34" charset="0"/>
              <a:buChar char="-"/>
            </a:pP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715" indent="-171430">
              <a:buFont typeface="Calibri" panose="020F0502020204030204" pitchFamily="34" charset="0"/>
              <a:buChar char="-"/>
            </a:pP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New strategy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based on 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lessons learned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past and current contracting activities 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coupled with stakeholder and industry feedback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The new strategy implements a “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family” of strategies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recognizing the importance of port specific nuances to include volume, ship classes, and industrial capability.  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“One size does not fit all.”</a:t>
            </a:r>
          </a:p>
          <a:p>
            <a:pPr marL="173715" lvl="1" indent="-171430" defTabSz="914292">
              <a:buFont typeface="Calibri" panose="020F0502020204030204" pitchFamily="34" charset="0"/>
              <a:buChar char="-"/>
              <a:defRPr/>
            </a:pPr>
            <a:endParaRPr lang="en-US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715" lvl="1" indent="-171430" defTabSz="914292">
              <a:buFont typeface="Calibri" panose="020F0502020204030204" pitchFamily="34" charset="0"/>
              <a:buChar char="-"/>
              <a:defRPr/>
            </a:pPr>
            <a:r>
              <a:rPr lang="en-US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strategy will </a:t>
            </a:r>
            <a:r>
              <a:rPr lang="en-US" alt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maximize competition </a:t>
            </a:r>
            <a:r>
              <a:rPr lang="en-US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use of </a:t>
            </a:r>
            <a:r>
              <a:rPr lang="en-US" alt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Fixed Price contracts </a:t>
            </a:r>
            <a:r>
              <a:rPr lang="en-US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</a:p>
          <a:p>
            <a:pPr marL="630861" lvl="2" indent="-171430" defTabSz="914292">
              <a:buFont typeface="Calibri" panose="020F0502020204030204" pitchFamily="34" charset="0"/>
              <a:buChar char="-"/>
              <a:defRPr/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 enhanced competitive accountability for price, schedule &amp; quality performance </a:t>
            </a:r>
            <a:r>
              <a:rPr lang="en-US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while maintaining flexibility and responsiveness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marL="630861" lvl="2" indent="-171430" defTabSz="914292">
              <a:buFont typeface="Calibri" panose="020F0502020204030204" pitchFamily="34" charset="0"/>
              <a:buChar char="-"/>
              <a:defRPr/>
            </a:pPr>
            <a:r>
              <a:rPr lang="en-US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ncourage work package discipline and effectively balance risk between the Navy and Industry. </a:t>
            </a:r>
          </a:p>
          <a:p>
            <a:pPr marL="173715" lvl="1" indent="-171430" defTabSz="914292">
              <a:buFont typeface="Calibri" panose="020F0502020204030204" pitchFamily="34" charset="0"/>
              <a:buChar char="-"/>
              <a:defRPr/>
            </a:pPr>
            <a:endParaRPr lang="en-US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715" lvl="1" indent="-171430">
              <a:buFont typeface="Calibri" panose="020F0502020204030204" pitchFamily="34" charset="0"/>
              <a:buChar char="-"/>
            </a:pPr>
            <a:r>
              <a:rPr lang="en-US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have briefed all our Navy Stakeholders, including our executive and legislative branches, and our Navy Fleet customers.</a:t>
            </a:r>
          </a:p>
          <a:p>
            <a:pPr marL="173715" lvl="1" indent="-171430">
              <a:buFont typeface="Calibri" panose="020F0502020204030204" pitchFamily="34" charset="0"/>
              <a:buChar char="-"/>
            </a:pPr>
            <a:r>
              <a:rPr lang="en-US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have shared information and solicited feedback and input from industry through a series of communications to include: </a:t>
            </a:r>
          </a:p>
          <a:p>
            <a:pPr marL="630861" lvl="2" indent="-171430" defTabSz="914292">
              <a:buFont typeface="Calibri" panose="020F0502020204030204" pitchFamily="34" charset="0"/>
              <a:buChar char="-"/>
              <a:defRPr/>
            </a:pPr>
            <a:r>
              <a:rPr lang="en-US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Draft Statements Of Work (SOW) and Solicitations (to gain insight on Industry’s perception of our approach) </a:t>
            </a:r>
          </a:p>
          <a:p>
            <a:pPr marL="630861" lvl="2" indent="-171430" defTabSz="914292">
              <a:buFont typeface="Calibri" panose="020F0502020204030204" pitchFamily="34" charset="0"/>
              <a:buChar char="-"/>
              <a:defRPr/>
            </a:pPr>
            <a:r>
              <a:rPr lang="en-US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Draft Requests for Information &amp; Sources Sought (to improve our understanding of the composition/capabilities of our Industrial base)</a:t>
            </a:r>
          </a:p>
          <a:p>
            <a:pPr marL="630861" lvl="2" indent="-171430" defTabSz="914292">
              <a:buFont typeface="Calibri" panose="020F0502020204030204" pitchFamily="34" charset="0"/>
              <a:buChar char="-"/>
              <a:defRPr/>
            </a:pPr>
            <a:r>
              <a:rPr lang="en-US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Industry Days (to maintain an open dialogue, answer questions and gain further insight into Industry’s outlook)</a:t>
            </a:r>
          </a:p>
          <a:p>
            <a:pPr marL="630861" lvl="2" indent="-171430">
              <a:buFont typeface="Calibri" panose="020F0502020204030204" pitchFamily="34" charset="0"/>
              <a:buChar char="-"/>
            </a:pPr>
            <a:endParaRPr lang="en-US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715" indent="-171430">
              <a:buFont typeface="Calibri" panose="020F0502020204030204" pitchFamily="34" charset="0"/>
              <a:buChar char="-"/>
            </a:pPr>
            <a:r>
              <a:rPr lang="en-US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Navy is NOT transitioning its entire portfolio all at once to a new strategy. The intention is to allow the continued use of our existing MSMOs until such time as a logical transition is in the best interest of the Government.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79F0F-B61B-4A18-B277-F5348C09F29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72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5108C-37AA-4E49-9420-05F247D4575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599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98F4F-5475-4939-9A05-75E5BD97D1B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020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1D3FF-6146-441C-A6A0-C8E3B63E3FE6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585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0B3DB-3AB1-41C6-8F55-921F001B205C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742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0" indent="-171430">
              <a:buFont typeface="Times New Roman" panose="02020603050405020304" pitchFamily="18" charset="0"/>
              <a:buChar char="–"/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Navy has executed MSMO strategy since 2004. </a:t>
            </a:r>
            <a:r>
              <a:rPr lang="en-US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MSMOs scope include planning, execution, EM/CM, assessments, etc. Competitively awarded to one awardee on notional work package; Cost Type sole source environment for up to 5 years</a:t>
            </a:r>
          </a:p>
          <a:p>
            <a:pPr marL="173715" indent="-171430">
              <a:buFont typeface="Calibri" panose="020F0502020204030204" pitchFamily="34" charset="0"/>
              <a:buChar char="-"/>
            </a:pP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715" indent="-171430">
              <a:buFont typeface="Calibri" panose="020F0502020204030204" pitchFamily="34" charset="0"/>
              <a:buChar char="-"/>
            </a:pP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New strategy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based on 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lessons learned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past and current contracting activities 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coupled with stakeholder and industry feedback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The new strategy implements a “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family” of strategies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recognizing the importance of port specific nuances to include volume, ship classes, and industrial capability.  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“One size does not fit all.”</a:t>
            </a:r>
          </a:p>
          <a:p>
            <a:pPr marL="173715" lvl="1" indent="-171430" defTabSz="914292">
              <a:buFont typeface="Calibri" panose="020F0502020204030204" pitchFamily="34" charset="0"/>
              <a:buChar char="-"/>
              <a:defRPr/>
            </a:pPr>
            <a:endParaRPr lang="en-US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715" lvl="1" indent="-171430" defTabSz="914292">
              <a:buFont typeface="Calibri" panose="020F0502020204030204" pitchFamily="34" charset="0"/>
              <a:buChar char="-"/>
              <a:defRPr/>
            </a:pPr>
            <a:r>
              <a:rPr lang="en-US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strategy will </a:t>
            </a:r>
            <a:r>
              <a:rPr lang="en-US" alt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maximize competition </a:t>
            </a:r>
            <a:r>
              <a:rPr lang="en-US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use of </a:t>
            </a:r>
            <a:r>
              <a:rPr lang="en-US" alt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Fixed Price contracts </a:t>
            </a:r>
            <a:r>
              <a:rPr lang="en-US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</a:p>
          <a:p>
            <a:pPr marL="630861" lvl="2" indent="-171430" defTabSz="914292">
              <a:buFont typeface="Calibri" panose="020F0502020204030204" pitchFamily="34" charset="0"/>
              <a:buChar char="-"/>
              <a:defRPr/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 enhanced competitive accountability for price, schedule &amp; quality performance </a:t>
            </a:r>
            <a:r>
              <a:rPr lang="en-US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while maintaining flexibility and responsiveness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marL="630861" lvl="2" indent="-171430" defTabSz="914292">
              <a:buFont typeface="Calibri" panose="020F0502020204030204" pitchFamily="34" charset="0"/>
              <a:buChar char="-"/>
              <a:defRPr/>
            </a:pPr>
            <a:r>
              <a:rPr lang="en-US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ncourage work package discipline and effectively balance risk between the Navy and Industry. </a:t>
            </a:r>
          </a:p>
          <a:p>
            <a:pPr marL="173715" lvl="1" indent="-171430" defTabSz="914292">
              <a:buFont typeface="Calibri" panose="020F0502020204030204" pitchFamily="34" charset="0"/>
              <a:buChar char="-"/>
              <a:defRPr/>
            </a:pPr>
            <a:endParaRPr lang="en-US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715" lvl="1" indent="-171430">
              <a:buFont typeface="Calibri" panose="020F0502020204030204" pitchFamily="34" charset="0"/>
              <a:buChar char="-"/>
            </a:pPr>
            <a:r>
              <a:rPr lang="en-US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have briefed all our Navy Stakeholders, including our executive and legislative branches, and our Navy Fleet customers.</a:t>
            </a:r>
          </a:p>
          <a:p>
            <a:pPr marL="173715" lvl="1" indent="-171430">
              <a:buFont typeface="Calibri" panose="020F0502020204030204" pitchFamily="34" charset="0"/>
              <a:buChar char="-"/>
            </a:pPr>
            <a:r>
              <a:rPr lang="en-US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have shared information and solicited feedback and input from industry through a series of communications to include: </a:t>
            </a:r>
          </a:p>
          <a:p>
            <a:pPr marL="630861" lvl="2" indent="-171430" defTabSz="914292">
              <a:buFont typeface="Calibri" panose="020F0502020204030204" pitchFamily="34" charset="0"/>
              <a:buChar char="-"/>
              <a:defRPr/>
            </a:pPr>
            <a:r>
              <a:rPr lang="en-US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Draft Statements Of Work (SOW) and Solicitations (to gain insight on Industry’s perception of our approach) </a:t>
            </a:r>
          </a:p>
          <a:p>
            <a:pPr marL="630861" lvl="2" indent="-171430" defTabSz="914292">
              <a:buFont typeface="Calibri" panose="020F0502020204030204" pitchFamily="34" charset="0"/>
              <a:buChar char="-"/>
              <a:defRPr/>
            </a:pPr>
            <a:r>
              <a:rPr lang="en-US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Draft Requests for Information &amp; Sources Sought (to improve our understanding of the composition/capabilities of our Industrial base)</a:t>
            </a:r>
          </a:p>
          <a:p>
            <a:pPr marL="630861" lvl="2" indent="-171430" defTabSz="914292">
              <a:buFont typeface="Calibri" panose="020F0502020204030204" pitchFamily="34" charset="0"/>
              <a:buChar char="-"/>
              <a:defRPr/>
            </a:pPr>
            <a:r>
              <a:rPr lang="en-US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Industry Days (to maintain an open dialogue, answer questions and gain further insight into Industry’s outlook)</a:t>
            </a:r>
          </a:p>
          <a:p>
            <a:pPr marL="630861" lvl="2" indent="-171430">
              <a:buFont typeface="Calibri" panose="020F0502020204030204" pitchFamily="34" charset="0"/>
              <a:buChar char="-"/>
            </a:pPr>
            <a:endParaRPr lang="en-US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715" indent="-171430">
              <a:buFont typeface="Calibri" panose="020F0502020204030204" pitchFamily="34" charset="0"/>
              <a:buChar char="-"/>
            </a:pPr>
            <a:r>
              <a:rPr lang="en-US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Navy is NOT transitioning its entire portfolio all at once to a new strategy. The intention is to allow the continued use of our existing MSMOs until such time as a logical transition is in the best interest of the Government.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79F0F-B61B-4A18-B277-F5348C09F29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72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0" indent="-171430">
              <a:buFont typeface="Times New Roman" panose="02020603050405020304" pitchFamily="18" charset="0"/>
              <a:buChar char="–"/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Navy has executed MSMO strategy since 2004. </a:t>
            </a:r>
            <a:r>
              <a:rPr lang="en-US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MSMOs scope include planning, execution, EM/CM, assessments, etc. Competitively awarded to one awardee on notional work package; Cost Type sole source environment for up to 5 years</a:t>
            </a:r>
          </a:p>
          <a:p>
            <a:pPr marL="173715" indent="-171430">
              <a:buFont typeface="Calibri" panose="020F0502020204030204" pitchFamily="34" charset="0"/>
              <a:buChar char="-"/>
            </a:pP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715" indent="-171430">
              <a:buFont typeface="Calibri" panose="020F0502020204030204" pitchFamily="34" charset="0"/>
              <a:buChar char="-"/>
            </a:pP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New strategy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based on 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lessons learned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past and current contracting activities 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coupled with stakeholder and industry feedback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The new strategy implements a “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family” of strategies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recognizing the importance of port specific nuances to include volume, ship classes, and industrial capability.  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“One size does not fit all.”</a:t>
            </a:r>
          </a:p>
          <a:p>
            <a:pPr marL="173715" lvl="1" indent="-171430" defTabSz="914292">
              <a:buFont typeface="Calibri" panose="020F0502020204030204" pitchFamily="34" charset="0"/>
              <a:buChar char="-"/>
              <a:defRPr/>
            </a:pPr>
            <a:endParaRPr lang="en-US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715" lvl="1" indent="-171430" defTabSz="914292">
              <a:buFont typeface="Calibri" panose="020F0502020204030204" pitchFamily="34" charset="0"/>
              <a:buChar char="-"/>
              <a:defRPr/>
            </a:pPr>
            <a:r>
              <a:rPr lang="en-US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strategy will </a:t>
            </a:r>
            <a:r>
              <a:rPr lang="en-US" alt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maximize competition </a:t>
            </a:r>
            <a:r>
              <a:rPr lang="en-US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use of </a:t>
            </a:r>
            <a:r>
              <a:rPr lang="en-US" alt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Fixed Price contracts </a:t>
            </a:r>
            <a:r>
              <a:rPr lang="en-US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</a:p>
          <a:p>
            <a:pPr marL="630861" lvl="2" indent="-171430" defTabSz="914292">
              <a:buFont typeface="Calibri" panose="020F0502020204030204" pitchFamily="34" charset="0"/>
              <a:buChar char="-"/>
              <a:defRPr/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 enhanced competitive accountability for price, schedule &amp; quality performance </a:t>
            </a:r>
            <a:r>
              <a:rPr lang="en-US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while maintaining flexibility and responsiveness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marL="630861" lvl="2" indent="-171430" defTabSz="914292">
              <a:buFont typeface="Calibri" panose="020F0502020204030204" pitchFamily="34" charset="0"/>
              <a:buChar char="-"/>
              <a:defRPr/>
            </a:pPr>
            <a:r>
              <a:rPr lang="en-US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ncourage work package discipline and effectively balance risk between the Navy and Industry. </a:t>
            </a:r>
          </a:p>
          <a:p>
            <a:pPr marL="173715" lvl="1" indent="-171430" defTabSz="914292">
              <a:buFont typeface="Calibri" panose="020F0502020204030204" pitchFamily="34" charset="0"/>
              <a:buChar char="-"/>
              <a:defRPr/>
            </a:pPr>
            <a:endParaRPr lang="en-US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715" lvl="1" indent="-171430">
              <a:buFont typeface="Calibri" panose="020F0502020204030204" pitchFamily="34" charset="0"/>
              <a:buChar char="-"/>
            </a:pPr>
            <a:r>
              <a:rPr lang="en-US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have briefed all our Navy Stakeholders, including our executive and legislative branches, and our Navy Fleet customers.</a:t>
            </a:r>
          </a:p>
          <a:p>
            <a:pPr marL="173715" lvl="1" indent="-171430">
              <a:buFont typeface="Calibri" panose="020F0502020204030204" pitchFamily="34" charset="0"/>
              <a:buChar char="-"/>
            </a:pPr>
            <a:r>
              <a:rPr lang="en-US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have shared information and solicited feedback and input from industry through a series of communications to include: </a:t>
            </a:r>
          </a:p>
          <a:p>
            <a:pPr marL="630861" lvl="2" indent="-171430" defTabSz="914292">
              <a:buFont typeface="Calibri" panose="020F0502020204030204" pitchFamily="34" charset="0"/>
              <a:buChar char="-"/>
              <a:defRPr/>
            </a:pPr>
            <a:r>
              <a:rPr lang="en-US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Draft Statements Of Work (SOW) and Solicitations (to gain insight on Industry’s perception of our approach) </a:t>
            </a:r>
          </a:p>
          <a:p>
            <a:pPr marL="630861" lvl="2" indent="-171430" defTabSz="914292">
              <a:buFont typeface="Calibri" panose="020F0502020204030204" pitchFamily="34" charset="0"/>
              <a:buChar char="-"/>
              <a:defRPr/>
            </a:pPr>
            <a:r>
              <a:rPr lang="en-US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Draft Requests for Information &amp; Sources Sought (to improve our understanding of the composition/capabilities of our Industrial base)</a:t>
            </a:r>
          </a:p>
          <a:p>
            <a:pPr marL="630861" lvl="2" indent="-171430" defTabSz="914292">
              <a:buFont typeface="Calibri" panose="020F0502020204030204" pitchFamily="34" charset="0"/>
              <a:buChar char="-"/>
              <a:defRPr/>
            </a:pPr>
            <a:r>
              <a:rPr lang="en-US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Industry Days (to maintain an open dialogue, answer questions and gain further insight into Industry’s outlook)</a:t>
            </a:r>
          </a:p>
          <a:p>
            <a:pPr marL="630861" lvl="2" indent="-171430">
              <a:buFont typeface="Calibri" panose="020F0502020204030204" pitchFamily="34" charset="0"/>
              <a:buChar char="-"/>
            </a:pPr>
            <a:endParaRPr lang="en-US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715" indent="-171430">
              <a:buFont typeface="Calibri" panose="020F0502020204030204" pitchFamily="34" charset="0"/>
              <a:buChar char="-"/>
            </a:pPr>
            <a:r>
              <a:rPr lang="en-US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Navy is NOT transitioning its entire portfolio all at once to a new strategy. The intention is to allow the continued use of our existing MSMOs until such time as a logical transition is in the best interest of the Government.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79F0F-B61B-4A18-B277-F5348C09F29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72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0" indent="-171430">
              <a:buFont typeface="Times New Roman" panose="02020603050405020304" pitchFamily="18" charset="0"/>
              <a:buChar char="–"/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Navy has executed MSMO strategy since 2004. </a:t>
            </a:r>
            <a:r>
              <a:rPr lang="en-US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MSMOs scope include planning, execution, EM/CM, assessments, etc. Competitively awarded to one awardee on notional work package; Cost Type sole source environment for up to 5 years</a:t>
            </a:r>
          </a:p>
          <a:p>
            <a:pPr marL="173715" indent="-171430">
              <a:buFont typeface="Calibri" panose="020F0502020204030204" pitchFamily="34" charset="0"/>
              <a:buChar char="-"/>
            </a:pP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715" indent="-171430">
              <a:buFont typeface="Calibri" panose="020F0502020204030204" pitchFamily="34" charset="0"/>
              <a:buChar char="-"/>
            </a:pP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New strategy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based on 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lessons learned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past and current contracting activities 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coupled with stakeholder and industry feedback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The new strategy implements a “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family” of strategies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recognizing the importance of port specific nuances to include volume, ship classes, and industrial capability.  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“One size does not fit all.”</a:t>
            </a:r>
          </a:p>
          <a:p>
            <a:pPr marL="173715" lvl="1" indent="-171430" defTabSz="914292">
              <a:buFont typeface="Calibri" panose="020F0502020204030204" pitchFamily="34" charset="0"/>
              <a:buChar char="-"/>
              <a:defRPr/>
            </a:pPr>
            <a:endParaRPr lang="en-US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715" lvl="1" indent="-171430" defTabSz="914292">
              <a:buFont typeface="Calibri" panose="020F0502020204030204" pitchFamily="34" charset="0"/>
              <a:buChar char="-"/>
              <a:defRPr/>
            </a:pPr>
            <a:r>
              <a:rPr lang="en-US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strategy will </a:t>
            </a:r>
            <a:r>
              <a:rPr lang="en-US" alt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maximize competition </a:t>
            </a:r>
            <a:r>
              <a:rPr lang="en-US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use of </a:t>
            </a:r>
            <a:r>
              <a:rPr lang="en-US" alt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Fixed Price contracts </a:t>
            </a:r>
            <a:r>
              <a:rPr lang="en-US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</a:p>
          <a:p>
            <a:pPr marL="630861" lvl="2" indent="-171430" defTabSz="914292">
              <a:buFont typeface="Calibri" panose="020F0502020204030204" pitchFamily="34" charset="0"/>
              <a:buChar char="-"/>
              <a:defRPr/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 enhanced competitive accountability for price, schedule &amp; quality performance </a:t>
            </a:r>
            <a:r>
              <a:rPr lang="en-US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while maintaining flexibility and responsiveness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marL="630861" lvl="2" indent="-171430" defTabSz="914292">
              <a:buFont typeface="Calibri" panose="020F0502020204030204" pitchFamily="34" charset="0"/>
              <a:buChar char="-"/>
              <a:defRPr/>
            </a:pPr>
            <a:r>
              <a:rPr lang="en-US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ncourage work package discipline and effectively balance risk between the Navy and Industry. </a:t>
            </a:r>
          </a:p>
          <a:p>
            <a:pPr marL="173715" lvl="1" indent="-171430" defTabSz="914292">
              <a:buFont typeface="Calibri" panose="020F0502020204030204" pitchFamily="34" charset="0"/>
              <a:buChar char="-"/>
              <a:defRPr/>
            </a:pPr>
            <a:endParaRPr lang="en-US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715" lvl="1" indent="-171430">
              <a:buFont typeface="Calibri" panose="020F0502020204030204" pitchFamily="34" charset="0"/>
              <a:buChar char="-"/>
            </a:pPr>
            <a:r>
              <a:rPr lang="en-US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have briefed all our Navy Stakeholders, including our executive and legislative branches, and our Navy Fleet customers.</a:t>
            </a:r>
          </a:p>
          <a:p>
            <a:pPr marL="173715" lvl="1" indent="-171430">
              <a:buFont typeface="Calibri" panose="020F0502020204030204" pitchFamily="34" charset="0"/>
              <a:buChar char="-"/>
            </a:pPr>
            <a:r>
              <a:rPr lang="en-US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have shared information and solicited feedback and input from industry through a series of communications to include: </a:t>
            </a:r>
          </a:p>
          <a:p>
            <a:pPr marL="630861" lvl="2" indent="-171430" defTabSz="914292">
              <a:buFont typeface="Calibri" panose="020F0502020204030204" pitchFamily="34" charset="0"/>
              <a:buChar char="-"/>
              <a:defRPr/>
            </a:pPr>
            <a:r>
              <a:rPr lang="en-US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Draft Statements Of Work (SOW) and Solicitations (to gain insight on Industry’s perception of our approach) </a:t>
            </a:r>
          </a:p>
          <a:p>
            <a:pPr marL="630861" lvl="2" indent="-171430" defTabSz="914292">
              <a:buFont typeface="Calibri" panose="020F0502020204030204" pitchFamily="34" charset="0"/>
              <a:buChar char="-"/>
              <a:defRPr/>
            </a:pPr>
            <a:r>
              <a:rPr lang="en-US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Draft Requests for Information &amp; Sources Sought (to improve our understanding of the composition/capabilities of our Industrial base)</a:t>
            </a:r>
          </a:p>
          <a:p>
            <a:pPr marL="630861" lvl="2" indent="-171430" defTabSz="914292">
              <a:buFont typeface="Calibri" panose="020F0502020204030204" pitchFamily="34" charset="0"/>
              <a:buChar char="-"/>
              <a:defRPr/>
            </a:pPr>
            <a:r>
              <a:rPr lang="en-US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Industry Days (to maintain an open dialogue, answer questions and gain further insight into Industry’s outlook)</a:t>
            </a:r>
          </a:p>
          <a:p>
            <a:pPr marL="630861" lvl="2" indent="-171430">
              <a:buFont typeface="Calibri" panose="020F0502020204030204" pitchFamily="34" charset="0"/>
              <a:buChar char="-"/>
            </a:pPr>
            <a:endParaRPr lang="en-US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715" indent="-171430">
              <a:buFont typeface="Calibri" panose="020F0502020204030204" pitchFamily="34" charset="0"/>
              <a:buChar char="-"/>
            </a:pPr>
            <a:r>
              <a:rPr lang="en-US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Navy is NOT transitioning its entire portfolio all at once to a new strategy. The intention is to allow the continued use of our existing MSMOs until such time as a logical transition is in the best interest of the Government.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79F0F-B61B-4A18-B277-F5348C09F29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72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0" indent="-171430">
              <a:buFont typeface="Times New Roman" panose="02020603050405020304" pitchFamily="18" charset="0"/>
              <a:buChar char="–"/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Navy has executed MSMO strategy since 2004. </a:t>
            </a:r>
            <a:r>
              <a:rPr lang="en-US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MSMOs scope include planning, execution, EM/CM, assessments, etc. Competitively awarded to one awardee on notional work package; Cost Type sole source environment for up to 5 years</a:t>
            </a:r>
          </a:p>
          <a:p>
            <a:pPr marL="173715" indent="-171430">
              <a:buFont typeface="Calibri" panose="020F0502020204030204" pitchFamily="34" charset="0"/>
              <a:buChar char="-"/>
            </a:pP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715" indent="-171430">
              <a:buFont typeface="Calibri" panose="020F0502020204030204" pitchFamily="34" charset="0"/>
              <a:buChar char="-"/>
            </a:pP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New strategy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based on 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lessons learned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past and current contracting activities 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coupled with stakeholder and industry feedback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The new strategy implements a “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family” of strategies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recognizing the importance of port specific nuances to include volume, ship classes, and industrial capability.  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“One size does not fit all.”</a:t>
            </a:r>
          </a:p>
          <a:p>
            <a:pPr marL="173715" lvl="1" indent="-171430" defTabSz="914292">
              <a:buFont typeface="Calibri" panose="020F0502020204030204" pitchFamily="34" charset="0"/>
              <a:buChar char="-"/>
              <a:defRPr/>
            </a:pPr>
            <a:endParaRPr lang="en-US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715" lvl="1" indent="-171430" defTabSz="914292">
              <a:buFont typeface="Calibri" panose="020F0502020204030204" pitchFamily="34" charset="0"/>
              <a:buChar char="-"/>
              <a:defRPr/>
            </a:pPr>
            <a:r>
              <a:rPr lang="en-US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strategy will </a:t>
            </a:r>
            <a:r>
              <a:rPr lang="en-US" alt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maximize competition </a:t>
            </a:r>
            <a:r>
              <a:rPr lang="en-US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use of </a:t>
            </a:r>
            <a:r>
              <a:rPr lang="en-US" alt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Fixed Price contracts </a:t>
            </a:r>
            <a:r>
              <a:rPr lang="en-US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</a:p>
          <a:p>
            <a:pPr marL="630861" lvl="2" indent="-171430" defTabSz="914292">
              <a:buFont typeface="Calibri" panose="020F0502020204030204" pitchFamily="34" charset="0"/>
              <a:buChar char="-"/>
              <a:defRPr/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 enhanced competitive accountability for price, schedule &amp; quality performance </a:t>
            </a:r>
            <a:r>
              <a:rPr lang="en-US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while maintaining flexibility and responsiveness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marL="630861" lvl="2" indent="-171430" defTabSz="914292">
              <a:buFont typeface="Calibri" panose="020F0502020204030204" pitchFamily="34" charset="0"/>
              <a:buChar char="-"/>
              <a:defRPr/>
            </a:pPr>
            <a:r>
              <a:rPr lang="en-US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ncourage work package discipline and effectively balance risk between the Navy and Industry. </a:t>
            </a:r>
          </a:p>
          <a:p>
            <a:pPr marL="173715" lvl="1" indent="-171430" defTabSz="914292">
              <a:buFont typeface="Calibri" panose="020F0502020204030204" pitchFamily="34" charset="0"/>
              <a:buChar char="-"/>
              <a:defRPr/>
            </a:pPr>
            <a:endParaRPr lang="en-US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715" lvl="1" indent="-171430">
              <a:buFont typeface="Calibri" panose="020F0502020204030204" pitchFamily="34" charset="0"/>
              <a:buChar char="-"/>
            </a:pPr>
            <a:r>
              <a:rPr lang="en-US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have briefed all our Navy Stakeholders, including our executive and legislative branches, and our Navy Fleet customers.</a:t>
            </a:r>
          </a:p>
          <a:p>
            <a:pPr marL="173715" lvl="1" indent="-171430">
              <a:buFont typeface="Calibri" panose="020F0502020204030204" pitchFamily="34" charset="0"/>
              <a:buChar char="-"/>
            </a:pPr>
            <a:r>
              <a:rPr lang="en-US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have shared information and solicited feedback and input from industry through a series of communications to include: </a:t>
            </a:r>
          </a:p>
          <a:p>
            <a:pPr marL="630861" lvl="2" indent="-171430" defTabSz="914292">
              <a:buFont typeface="Calibri" panose="020F0502020204030204" pitchFamily="34" charset="0"/>
              <a:buChar char="-"/>
              <a:defRPr/>
            </a:pPr>
            <a:r>
              <a:rPr lang="en-US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Draft Statements Of Work (SOW) and Solicitations (to gain insight on Industry’s perception of our approach) </a:t>
            </a:r>
          </a:p>
          <a:p>
            <a:pPr marL="630861" lvl="2" indent="-171430" defTabSz="914292">
              <a:buFont typeface="Calibri" panose="020F0502020204030204" pitchFamily="34" charset="0"/>
              <a:buChar char="-"/>
              <a:defRPr/>
            </a:pPr>
            <a:r>
              <a:rPr lang="en-US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Draft Requests for Information &amp; Sources Sought (to improve our understanding of the composition/capabilities of our Industrial base)</a:t>
            </a:r>
          </a:p>
          <a:p>
            <a:pPr marL="630861" lvl="2" indent="-171430" defTabSz="914292">
              <a:buFont typeface="Calibri" panose="020F0502020204030204" pitchFamily="34" charset="0"/>
              <a:buChar char="-"/>
              <a:defRPr/>
            </a:pPr>
            <a:r>
              <a:rPr lang="en-US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Industry Days (to maintain an open dialogue, answer questions and gain further insight into Industry’s outlook)</a:t>
            </a:r>
          </a:p>
          <a:p>
            <a:pPr marL="630861" lvl="2" indent="-171430">
              <a:buFont typeface="Calibri" panose="020F0502020204030204" pitchFamily="34" charset="0"/>
              <a:buChar char="-"/>
            </a:pPr>
            <a:endParaRPr lang="en-US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715" indent="-171430">
              <a:buFont typeface="Calibri" panose="020F0502020204030204" pitchFamily="34" charset="0"/>
              <a:buChar char="-"/>
            </a:pPr>
            <a:r>
              <a:rPr lang="en-US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Navy is NOT transitioning its entire portfolio all at once to a new strategy. The intention is to allow the continued use of our existing MSMOs until such time as a logical transition is in the best interest of the Government.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79F0F-B61B-4A18-B277-F5348C09F29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72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76949-AC03-4022-A8FA-557D3D951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423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E4764-7C76-4814-9C4E-3FADA8BF010B}" type="datetimeFigureOut">
              <a:rPr lang="en-US" smtClean="0"/>
              <a:t>10/4/16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989D-1867-4F8A-94A9-83238ED83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82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E4764-7C76-4814-9C4E-3FADA8BF010B}" type="datetimeFigureOut">
              <a:rPr lang="en-US" smtClean="0"/>
              <a:t>10/4/16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989D-1867-4F8A-94A9-83238ED83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156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F30EB-F701-4DB2-A49F-1B7F5486E02C}" type="datetimeFigureOut">
              <a:rPr lang="en-US" smtClean="0"/>
              <a:t>10/4/16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76949-AC03-4022-A8FA-557D3D951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43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with Bumper Stic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7391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8CEBE-BDF6-4DFD-B566-47B3230D96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93738" y="5848350"/>
            <a:ext cx="7872412" cy="400752"/>
          </a:xfrm>
          <a:solidFill>
            <a:srgbClr val="0000FF"/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lvl1pPr algn="ctr" rtl="0" fontAlgn="auto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None/>
              <a:defRPr lang="en-US" sz="2000" b="1" i="1" kern="1200" dirty="0">
                <a:solidFill>
                  <a:srgbClr val="FFFF00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 lvl="0"/>
            <a:r>
              <a:rPr lang="en-US" dirty="0"/>
              <a:t>Click to add summary text</a:t>
            </a:r>
          </a:p>
        </p:txBody>
      </p:sp>
    </p:spTree>
    <p:extLst>
      <p:ext uri="{BB962C8B-B14F-4D97-AF65-F5344CB8AC3E}">
        <p14:creationId xmlns:p14="http://schemas.microsoft.com/office/powerpoint/2010/main" val="706557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E4764-7C76-4814-9C4E-3FADA8BF010B}" type="datetimeFigureOut">
              <a:rPr lang="en-US" smtClean="0"/>
              <a:t>10/4/16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7989D-1867-4F8A-94A9-83238ED8374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7" descr="navsea-color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80961" y="38096"/>
            <a:ext cx="15240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8403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2" r:id="rId3"/>
    <p:sldLayoutId id="2147483774" r:id="rId4"/>
    <p:sldLayoutId id="2147483776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4.png"/><Relationship Id="rId12" Type="http://schemas.openxmlformats.org/officeDocument/2006/relationships/image" Target="../media/image25.png"/><Relationship Id="rId13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Relationship Id="rId4" Type="http://schemas.openxmlformats.org/officeDocument/2006/relationships/chart" Target="../charts/chart1.xml"/><Relationship Id="rId5" Type="http://schemas.openxmlformats.org/officeDocument/2006/relationships/image" Target="../media/image19.png"/><Relationship Id="rId6" Type="http://schemas.openxmlformats.org/officeDocument/2006/relationships/hyperlink" Target="https://www.google.com/url?sa=i&amp;rct=j&amp;q=&amp;esrc=s&amp;source=images&amp;cd=&amp;cad=rja&amp;uact=8&amp;ved=0ahUKEwjh1MvM0cjOAhWGRiYKHfEpBJcQjRwIBw&amp;url=https://www.linkedin.com/pulse/cyber-security-meet-ooda-loop-jim-opfer&amp;psig=AFQjCNEj8uf1lNtNgvKiVDQsumvw_EoDxg&amp;ust=1471529717936418" TargetMode="External"/><Relationship Id="rId7" Type="http://schemas.openxmlformats.org/officeDocument/2006/relationships/image" Target="../media/image20.jpeg"/><Relationship Id="rId8" Type="http://schemas.openxmlformats.org/officeDocument/2006/relationships/image" Target="../media/image21.emf"/><Relationship Id="rId9" Type="http://schemas.openxmlformats.org/officeDocument/2006/relationships/image" Target="../media/image22.png"/><Relationship Id="rId10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1" Type="http://schemas.microsoft.com/office/2007/relationships/diagramDrawing" Target="../diagrams/drawing1.xml"/><Relationship Id="rId1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diagramData" Target="../diagrams/data1.xml"/><Relationship Id="rId8" Type="http://schemas.openxmlformats.org/officeDocument/2006/relationships/diagramLayout" Target="../diagrams/layout1.xml"/><Relationship Id="rId9" Type="http://schemas.openxmlformats.org/officeDocument/2006/relationships/diagramQuickStyle" Target="../diagrams/quickStyle1.xml"/><Relationship Id="rId10" Type="http://schemas.openxmlformats.org/officeDocument/2006/relationships/diagramColors" Target="../diagrams/colors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6" y="-76200"/>
            <a:ext cx="9280526" cy="6963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1"/>
          <p:cNvSpPr txBox="1">
            <a:spLocks noChangeArrowheads="1"/>
          </p:cNvSpPr>
          <p:nvPr/>
        </p:nvSpPr>
        <p:spPr bwMode="auto">
          <a:xfrm>
            <a:off x="1428750" y="228601"/>
            <a:ext cx="67246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 fontScale="97500"/>
          </a:bodyPr>
          <a:lstStyle/>
          <a:p>
            <a:pPr algn="ctr" eaLnBrk="0" hangingPunct="0">
              <a:defRPr/>
            </a:pPr>
            <a:r>
              <a:rPr lang="en-US" sz="2800" b="1" i="1" kern="0" dirty="0">
                <a:solidFill>
                  <a:srgbClr val="1D1D7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Industry Navy Discussion Panel</a:t>
            </a: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1447800" y="6553200"/>
            <a:ext cx="6248400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pPr algn="ctr">
              <a:defRPr/>
            </a:pPr>
            <a:r>
              <a:rPr lang="en-US" b="0" dirty="0">
                <a:solidFill>
                  <a:srgbClr val="FFC000"/>
                </a:solidFill>
                <a:effectLst/>
              </a:rPr>
              <a:t>Distribution Statement A:  Approved for Public Release. Distribution is unlimited</a:t>
            </a:r>
          </a:p>
          <a:p>
            <a:pPr algn="ctr">
              <a:defRPr/>
            </a:pPr>
            <a:endParaRPr lang="en-US" b="0" dirty="0">
              <a:solidFill>
                <a:srgbClr val="FFC000"/>
              </a:solidFill>
              <a:effectLst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733131" y="3400425"/>
            <a:ext cx="4639469" cy="1095375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1" baseline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/>
            <a:r>
              <a:rPr lang="en-US" sz="1800" kern="0" dirty="0">
                <a:solidFill>
                  <a:srgbClr val="1F497D">
                    <a:lumMod val="50000"/>
                  </a:srgbClr>
                </a:solidFill>
                <a:effectLst/>
              </a:rPr>
              <a:t>RDML Jim Downey</a:t>
            </a:r>
          </a:p>
          <a:p>
            <a:pPr algn="ctr"/>
            <a:r>
              <a:rPr lang="en-US" sz="1800" kern="0" dirty="0">
                <a:solidFill>
                  <a:srgbClr val="1F497D">
                    <a:lumMod val="50000"/>
                  </a:srgbClr>
                </a:solidFill>
                <a:effectLst/>
              </a:rPr>
              <a:t>SEA 21/CNRMC</a:t>
            </a:r>
            <a:endParaRPr lang="en-US" sz="1600" kern="0" dirty="0">
              <a:solidFill>
                <a:srgbClr val="002060"/>
              </a:solidFill>
            </a:endParaRPr>
          </a:p>
          <a:p>
            <a:pPr algn="ctr"/>
            <a:endParaRPr lang="en-US" sz="1600" kern="0" dirty="0">
              <a:solidFill>
                <a:srgbClr val="002060"/>
              </a:solidFill>
            </a:endParaRPr>
          </a:p>
          <a:p>
            <a:pPr algn="ctr"/>
            <a:r>
              <a:rPr lang="en-US" sz="1600" kern="0" dirty="0">
                <a:solidFill>
                  <a:srgbClr val="002060"/>
                </a:solidFill>
              </a:rPr>
              <a:t>15 September 2016</a:t>
            </a:r>
          </a:p>
          <a:p>
            <a:pPr algn="ctr"/>
            <a:endParaRPr lang="en-US" sz="1800" kern="0" dirty="0">
              <a:solidFill>
                <a:srgbClr val="1F497D">
                  <a:lumMod val="50000"/>
                </a:srgbClr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60325" y="6553200"/>
            <a:ext cx="13557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9900"/>
                </a:solidFill>
              </a:rPr>
              <a:t>UNCLASSIFIED</a:t>
            </a:r>
          </a:p>
        </p:txBody>
      </p:sp>
      <p:pic>
        <p:nvPicPr>
          <p:cNvPr id="7" name="Picture 7" descr="SEA21-LOGO-V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2886"/>
            <a:ext cx="1142492" cy="114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42861"/>
            <a:ext cx="1419225" cy="82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374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858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800" i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i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2700" b="1" i="1" kern="0" dirty="0">
                <a:solidFill>
                  <a:srgbClr val="1D1D7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Arial" pitchFamily="34" charset="0"/>
              </a:rPr>
              <a:t>NAVSEA Commander’s Intent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1030189"/>
            <a:ext cx="1479892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i="0" dirty="0"/>
              <a:t>RESOURCES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86521" y="1030189"/>
            <a:ext cx="1253869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i="0" dirty="0"/>
              <a:t>PLANNING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13619" y="1030189"/>
            <a:ext cx="1378904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i="0" dirty="0"/>
              <a:t>EXECUTION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65753" y="1030189"/>
            <a:ext cx="1697901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i="0" dirty="0"/>
              <a:t>CONTRACTING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4004846"/>
            <a:ext cx="1227452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i="0" dirty="0"/>
              <a:t>MATERIAL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94501" y="4004846"/>
            <a:ext cx="2069797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i="0" dirty="0"/>
              <a:t>INFRASTRUCTURE</a:t>
            </a:r>
          </a:p>
          <a:p>
            <a:pPr algn="ctr"/>
            <a:r>
              <a:rPr lang="en-US" sz="1600" i="0" dirty="0"/>
              <a:t>/ IT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97947" y="4004846"/>
            <a:ext cx="1834156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i="0" dirty="0"/>
              <a:t>REQUIREMENTS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65753" y="4004846"/>
            <a:ext cx="1558440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i="0" dirty="0"/>
              <a:t>TECHNICAL</a:t>
            </a:r>
          </a:p>
          <a:p>
            <a:r>
              <a:rPr lang="en-US" sz="1600" i="0" dirty="0"/>
              <a:t>EXCELLENCE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1524001"/>
            <a:ext cx="198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en-US" sz="1400" b="0" i="0" dirty="0">
                <a:solidFill>
                  <a:schemeClr val="accent1">
                    <a:lumMod val="75000"/>
                  </a:schemeClr>
                </a:solidFill>
              </a:rPr>
              <a:t>Ensure Workload, capacities &amp; funding in balance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en-US" sz="1400" b="0" i="0" dirty="0">
                <a:solidFill>
                  <a:schemeClr val="accent1">
                    <a:lumMod val="75000"/>
                  </a:schemeClr>
                </a:solidFill>
              </a:rPr>
              <a:t>Identify misalignment asap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62200" y="1524000"/>
            <a:ext cx="19812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en-US" sz="1400" b="0" i="0" dirty="0">
                <a:solidFill>
                  <a:schemeClr val="accent1">
                    <a:lumMod val="75000"/>
                  </a:schemeClr>
                </a:solidFill>
              </a:rPr>
              <a:t>Get requirements Right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en-US" sz="1400" b="0" i="0" dirty="0">
                <a:solidFill>
                  <a:schemeClr val="accent1">
                    <a:lumMod val="75000"/>
                  </a:schemeClr>
                </a:solidFill>
              </a:rPr>
              <a:t>Improve Duration forecasts including Growth and Emergent work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en-US" sz="1400" b="0" i="0" dirty="0">
                <a:solidFill>
                  <a:schemeClr val="accent1">
                    <a:lumMod val="75000"/>
                  </a:schemeClr>
                </a:solidFill>
              </a:rPr>
              <a:t>Upgrade Governance and process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19600" y="1524000"/>
            <a:ext cx="19812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en-US" sz="1400" b="0" i="0" dirty="0">
                <a:solidFill>
                  <a:schemeClr val="accent1">
                    <a:lumMod val="75000"/>
                  </a:schemeClr>
                </a:solidFill>
              </a:rPr>
              <a:t>Deliver 1</a:t>
            </a:r>
            <a:r>
              <a:rPr lang="en-US" sz="1400" b="0" i="0" baseline="30000" dirty="0">
                <a:solidFill>
                  <a:schemeClr val="accent1">
                    <a:lumMod val="75000"/>
                  </a:schemeClr>
                </a:solidFill>
              </a:rPr>
              <a:t>st</a:t>
            </a:r>
            <a:r>
              <a:rPr lang="en-US" sz="1400" b="0" i="0" dirty="0">
                <a:solidFill>
                  <a:schemeClr val="accent1">
                    <a:lumMod val="75000"/>
                  </a:schemeClr>
                </a:solidFill>
              </a:rPr>
              <a:t> Time Quality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en-US" sz="1400" b="0" i="0" dirty="0">
                <a:solidFill>
                  <a:schemeClr val="accent1">
                    <a:lumMod val="75000"/>
                  </a:schemeClr>
                </a:solidFill>
              </a:rPr>
              <a:t>Improve Change Management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en-US" sz="1400" b="0" i="0" dirty="0">
                <a:solidFill>
                  <a:schemeClr val="accent1">
                    <a:lumMod val="75000"/>
                  </a:schemeClr>
                </a:solidFill>
              </a:rPr>
              <a:t>Reduce Execution Year Workload Churn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29400" y="1524000"/>
            <a:ext cx="23622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en-US" sz="1400" b="0" i="0" dirty="0">
                <a:solidFill>
                  <a:schemeClr val="accent1">
                    <a:lumMod val="75000"/>
                  </a:schemeClr>
                </a:solidFill>
              </a:rPr>
              <a:t>Establish executable, stable workload, well defined requirements and incentivize KTR performance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en-US" sz="1400" b="0" i="0" dirty="0">
                <a:solidFill>
                  <a:schemeClr val="accent1">
                    <a:lumMod val="75000"/>
                  </a:schemeClr>
                </a:solidFill>
              </a:rPr>
              <a:t>Develop more effective contracting strategies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en-US" sz="1400" b="0" i="0" dirty="0">
                <a:solidFill>
                  <a:schemeClr val="accent1">
                    <a:lumMod val="75000"/>
                  </a:schemeClr>
                </a:solidFill>
              </a:rPr>
              <a:t>Streamline contract award process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4800" y="4620161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en-US" sz="1400" b="0" i="0" dirty="0">
                <a:solidFill>
                  <a:schemeClr val="accent1">
                    <a:lumMod val="75000"/>
                  </a:schemeClr>
                </a:solidFill>
              </a:rPr>
              <a:t>Improve material forecasting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09800" y="4658380"/>
            <a:ext cx="20574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en-US" sz="1400" b="0" i="0" dirty="0">
                <a:solidFill>
                  <a:schemeClr val="accent1">
                    <a:lumMod val="75000"/>
                  </a:schemeClr>
                </a:solidFill>
              </a:rPr>
              <a:t>Optimize infrastructure investments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en-US" sz="1400" b="0" i="0" dirty="0">
                <a:solidFill>
                  <a:schemeClr val="accent1">
                    <a:lumMod val="75000"/>
                  </a:schemeClr>
                </a:solidFill>
              </a:rPr>
              <a:t>Replace, consolidate, and/or implement more effective IT tools and solutions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43400" y="4648200"/>
            <a:ext cx="2133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en-US" sz="1400" b="0" i="0" dirty="0">
                <a:solidFill>
                  <a:schemeClr val="accent1">
                    <a:lumMod val="75000"/>
                  </a:schemeClr>
                </a:solidFill>
              </a:rPr>
              <a:t>Eliminate/streamline specifications and requirements that add unnecessary time and cost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53200" y="4648200"/>
            <a:ext cx="2286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en-US" sz="1400" b="0" i="0" dirty="0">
                <a:solidFill>
                  <a:schemeClr val="accent1">
                    <a:lumMod val="75000"/>
                  </a:schemeClr>
                </a:solidFill>
              </a:rPr>
              <a:t>Exercise sound Engineering and Risk Management practices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-1"/>
            <a:ext cx="472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8000"/>
                </a:solidFill>
              </a:rPr>
              <a:t>FOUO//BUSINESS SENSITIVE</a:t>
            </a: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587" y="195403"/>
            <a:ext cx="149318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934200" y="6492875"/>
            <a:ext cx="2133600" cy="365125"/>
          </a:xfrm>
        </p:spPr>
        <p:txBody>
          <a:bodyPr/>
          <a:lstStyle/>
          <a:p>
            <a:pPr algn="r">
              <a:defRPr/>
            </a:pPr>
            <a:fld id="{A348CEBE-BDF6-4DFD-B566-47B3230D96DC}" type="slidenum">
              <a:rPr lang="en-US" smtClean="0">
                <a:solidFill>
                  <a:schemeClr val="tx1"/>
                </a:solidFill>
              </a:rPr>
              <a:pPr algn="r">
                <a:defRPr/>
              </a:pPr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410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00200" y="136182"/>
            <a:ext cx="6136730" cy="723800"/>
          </a:xfrm>
        </p:spPr>
        <p:txBody>
          <a:bodyPr>
            <a:noAutofit/>
          </a:bodyPr>
          <a:lstStyle/>
          <a:p>
            <a:r>
              <a:rPr lang="en-US" sz="2700" b="1" i="1" kern="0" dirty="0">
                <a:solidFill>
                  <a:srgbClr val="1D1D7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Arial" pitchFamily="34" charset="0"/>
              </a:rPr>
              <a:t>Coast Wide Competitions Execution Contract Status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526630" y="990600"/>
            <a:ext cx="5877906" cy="42038"/>
            <a:chOff x="1447800" y="5562600"/>
            <a:chExt cx="5877906" cy="42038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447800" y="5562600"/>
              <a:ext cx="5867400" cy="0"/>
            </a:xfrm>
            <a:prstGeom prst="line">
              <a:avLst/>
            </a:prstGeom>
            <a:ln w="38100" cmpd="thickThin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458306" y="5604638"/>
              <a:ext cx="5867400" cy="0"/>
            </a:xfrm>
            <a:prstGeom prst="line">
              <a:avLst/>
            </a:prstGeom>
            <a:ln w="38100" cmpd="thickThin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2639"/>
            <a:ext cx="7696200" cy="5304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Connector 10"/>
          <p:cNvCxnSpPr/>
          <p:nvPr/>
        </p:nvCxnSpPr>
        <p:spPr bwMode="auto">
          <a:xfrm>
            <a:off x="5239694" y="1362547"/>
            <a:ext cx="0" cy="47244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723280"/>
              </p:ext>
            </p:extLst>
          </p:nvPr>
        </p:nvGraphicFramePr>
        <p:xfrm>
          <a:off x="7747956" y="4904759"/>
          <a:ext cx="1352739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3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13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22889"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RFP release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2889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Source Selection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2889"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 Port Avail Execution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2889"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CW Port Avail Execution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285343" y="6137264"/>
            <a:ext cx="21997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/ To Be Competed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68768" y="3350143"/>
            <a:ext cx="353943" cy="75758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100" b="1" dirty="0"/>
              <a:t>Time Now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934200" y="6492875"/>
            <a:ext cx="2133600" cy="365125"/>
          </a:xfrm>
        </p:spPr>
        <p:txBody>
          <a:bodyPr/>
          <a:lstStyle/>
          <a:p>
            <a:pPr algn="r">
              <a:defRPr/>
            </a:pPr>
            <a:fld id="{A348CEBE-BDF6-4DFD-B566-47B3230D96DC}" type="slidenum">
              <a:rPr lang="en-US" smtClean="0">
                <a:solidFill>
                  <a:schemeClr val="tx1"/>
                </a:solidFill>
              </a:rPr>
              <a:pPr algn="r">
                <a:defRPr/>
              </a:pPr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708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86800" y="6553200"/>
            <a:ext cx="457200" cy="30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4F3D674-79F5-4ABF-93EF-62781DFE453D}" type="slidenum">
              <a:rPr lang="en-US" altLang="en-US" sz="1100" smtClean="0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1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03663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8" rIns="91350" bIns="45678" anchor="ctr"/>
          <a:lstStyle/>
          <a:p>
            <a:pPr algn="ctr" defTabSz="913524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1429747" y="196696"/>
            <a:ext cx="6284506" cy="72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8" rIns="91350" bIns="45678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6762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352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028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704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smtClean="0"/>
              <a:t>CNO Avail Milestones</a:t>
            </a:r>
            <a:endParaRPr lang="en-US" dirty="0"/>
          </a:p>
        </p:txBody>
      </p:sp>
      <p:pic>
        <p:nvPicPr>
          <p:cNvPr id="11" name="Picture 2" descr="I:\Graphics\Logos and Flags\SEA 21\sea log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2556" y="-88600"/>
            <a:ext cx="1238504" cy="1125238"/>
          </a:xfrm>
          <a:prstGeom prst="rect">
            <a:avLst/>
          </a:prstGeom>
          <a:noFill/>
          <a:effectLst>
            <a:outerShdw blurRad="355600" dist="215900" dir="54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0" y="1041241"/>
            <a:ext cx="911781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en-US" dirty="0" smtClean="0"/>
              <a:t>IAW Acquisition Plan 14-021 signed by DASN (AP) on 8 APR 2015, the Navy’s strategy for Surface Ship Maintenance shifted from MSMO (Cost) to MACMO (FFP)</a:t>
            </a:r>
          </a:p>
          <a:p>
            <a:endParaRPr lang="en-US" alt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en-US" dirty="0" smtClean="0"/>
              <a:t>Process </a:t>
            </a:r>
            <a:r>
              <a:rPr lang="en-US" altLang="en-US" dirty="0"/>
              <a:t>Map Event Held 9-13 May 2016 at CNRMC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dirty="0"/>
              <a:t>All </a:t>
            </a:r>
            <a:r>
              <a:rPr lang="en-US" altLang="en-US" dirty="0" smtClean="0"/>
              <a:t>Stakeholders </a:t>
            </a:r>
            <a:r>
              <a:rPr lang="en-US" altLang="en-US" dirty="0"/>
              <a:t>in attendance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dirty="0"/>
              <a:t>New </a:t>
            </a:r>
            <a:r>
              <a:rPr lang="en-US" altLang="en-US" dirty="0" smtClean="0"/>
              <a:t>Milestones developed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en-US" dirty="0" smtClean="0"/>
              <a:t>Coast-Wide </a:t>
            </a:r>
            <a:r>
              <a:rPr lang="en-US" altLang="en-US" dirty="0"/>
              <a:t>Bids (Avails &gt; 6 Months)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en-US" dirty="0"/>
              <a:t>MAC IDIQ (Avails &lt; 6 Months</a:t>
            </a:r>
            <a:r>
              <a:rPr lang="en-US" altLang="en-US" dirty="0" smtClean="0"/>
              <a:t>)</a:t>
            </a:r>
          </a:p>
          <a:p>
            <a:pPr lvl="2"/>
            <a:endParaRPr lang="en-US" alt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en-US" dirty="0" smtClean="0"/>
              <a:t>Key Milestones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dirty="0"/>
              <a:t>Contract Determination Point </a:t>
            </a:r>
            <a:r>
              <a:rPr lang="en-US" altLang="en-US" dirty="0" smtClean="0"/>
              <a:t>(CDP) at A-540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en-US" dirty="0" smtClean="0"/>
              <a:t>Will know if Coast-Wide Bid or Not</a:t>
            </a:r>
            <a:endParaRPr lang="en-US" alt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dirty="0"/>
              <a:t>100% lock at A-230 for Coast-Wide and A-170 for </a:t>
            </a:r>
            <a:r>
              <a:rPr lang="en-US" altLang="en-US" dirty="0" smtClean="0"/>
              <a:t>MAC-IDIQ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en-US" dirty="0" smtClean="0"/>
              <a:t>Package lock earlier than under MSMO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dirty="0" smtClean="0"/>
              <a:t>Contract Award at A-60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en-US" dirty="0" smtClean="0"/>
              <a:t>Will know where Availability will be executed (</a:t>
            </a:r>
            <a:r>
              <a:rPr lang="en-US" altLang="en-US" i="1" dirty="0" smtClean="0"/>
              <a:t>Contractor and Location</a:t>
            </a:r>
            <a:r>
              <a:rPr lang="en-US" altLang="en-US" dirty="0"/>
              <a:t>) </a:t>
            </a:r>
            <a:endParaRPr lang="en-US" altLang="en-US" dirty="0" smtClean="0"/>
          </a:p>
          <a:p>
            <a:pPr lvl="2"/>
            <a:endParaRPr lang="en-US" alt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en-US" dirty="0" smtClean="0"/>
              <a:t>Disciplined planning is </a:t>
            </a:r>
            <a:r>
              <a:rPr lang="en-US" altLang="en-US" dirty="0"/>
              <a:t>key to successful </a:t>
            </a:r>
            <a:r>
              <a:rPr lang="en-US" altLang="en-US" dirty="0" smtClean="0"/>
              <a:t>execution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dirty="0" smtClean="0"/>
              <a:t>Timely  work identification,  brokering and prioritization</a:t>
            </a:r>
            <a:endParaRPr lang="en-US" altLang="en-US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altLang="en-US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850" y="105569"/>
            <a:ext cx="1403557" cy="8255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675708"/>
              </p:ext>
            </p:extLst>
          </p:nvPr>
        </p:nvGraphicFramePr>
        <p:xfrm>
          <a:off x="5334000" y="1905000"/>
          <a:ext cx="3657600" cy="2346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</a:tblGrid>
              <a:tr h="13716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Key</a:t>
                      </a:r>
                      <a:r>
                        <a:rPr lang="en-US" sz="1400" baseline="0" dirty="0" smtClean="0"/>
                        <a:t> Events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Coast Wide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MAC</a:t>
                      </a:r>
                      <a:r>
                        <a:rPr lang="en-US" sz="1400" baseline="0" dirty="0" smtClean="0"/>
                        <a:t> IDIQ</a:t>
                      </a:r>
                      <a:endParaRPr lang="en-US" sz="1400" dirty="0"/>
                    </a:p>
                  </a:txBody>
                  <a:tcPr/>
                </a:tc>
              </a:tr>
              <a:tr h="24066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CDP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A-540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A-540</a:t>
                      </a:r>
                      <a:endParaRPr lang="en-US" sz="1400" dirty="0"/>
                    </a:p>
                  </a:txBody>
                  <a:tcPr/>
                </a:tc>
              </a:tr>
              <a:tr h="24066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50% Lock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A-360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A-305</a:t>
                      </a:r>
                      <a:endParaRPr lang="en-US" sz="1400" dirty="0"/>
                    </a:p>
                  </a:txBody>
                  <a:tcPr/>
                </a:tc>
              </a:tr>
              <a:tr h="24066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80%</a:t>
                      </a:r>
                      <a:r>
                        <a:rPr lang="en-US" sz="1400" baseline="0" dirty="0" smtClean="0"/>
                        <a:t> Lock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A-285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A-225</a:t>
                      </a:r>
                      <a:endParaRPr lang="en-US" sz="1400" dirty="0"/>
                    </a:p>
                  </a:txBody>
                  <a:tcPr/>
                </a:tc>
              </a:tr>
              <a:tr h="24066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100%</a:t>
                      </a:r>
                      <a:r>
                        <a:rPr lang="en-US" sz="1400" baseline="0" dirty="0" smtClean="0"/>
                        <a:t> Lock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A-230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A-170</a:t>
                      </a:r>
                      <a:endParaRPr lang="en-US" sz="1400" dirty="0"/>
                    </a:p>
                  </a:txBody>
                  <a:tcPr/>
                </a:tc>
              </a:tr>
              <a:tr h="24066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WPIC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A-206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A-145</a:t>
                      </a:r>
                      <a:endParaRPr lang="en-US" sz="1400" dirty="0"/>
                    </a:p>
                  </a:txBody>
                  <a:tcPr/>
                </a:tc>
              </a:tr>
              <a:tr h="24066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Contract</a:t>
                      </a:r>
                      <a:r>
                        <a:rPr lang="en-US" sz="1400" baseline="0" dirty="0" smtClean="0"/>
                        <a:t> Award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A-60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A-60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4041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86800" y="6553200"/>
            <a:ext cx="457200" cy="30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4F3D674-79F5-4ABF-93EF-62781DFE453D}" type="slidenum">
              <a:rPr lang="en-US" altLang="en-US" sz="1100" smtClean="0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1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03663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8" rIns="91350" bIns="45678" anchor="ctr"/>
          <a:lstStyle/>
          <a:p>
            <a:pPr algn="ctr" defTabSz="913524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1429747" y="196696"/>
            <a:ext cx="6284506" cy="72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8" rIns="91350" bIns="45678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6762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352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028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704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 smtClean="0"/>
              <a:t>Coast-Wide Bid Way Ahead</a:t>
            </a:r>
          </a:p>
        </p:txBody>
      </p:sp>
      <p:pic>
        <p:nvPicPr>
          <p:cNvPr id="11" name="Picture 2" descr="I:\Graphics\Logos and Flags\SEA 21\sea log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2556" y="-88600"/>
            <a:ext cx="1238504" cy="1125238"/>
          </a:xfrm>
          <a:prstGeom prst="rect">
            <a:avLst/>
          </a:prstGeom>
          <a:noFill/>
          <a:effectLst>
            <a:outerShdw blurRad="355600" dist="215900" dir="54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0" y="1041241"/>
            <a:ext cx="9117810" cy="5524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Currently working to update policies and processes associated with coast-wide bids</a:t>
            </a:r>
            <a:endParaRPr lang="en-US" sz="2000" b="1" dirty="0"/>
          </a:p>
          <a:p>
            <a:pPr marL="914318" lvl="2" indent="0">
              <a:buNone/>
            </a:pPr>
            <a:endParaRPr lang="en-US" sz="12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b="1" dirty="0" smtClean="0"/>
              <a:t>Advocating for revised statutory language that restricts availabilities of up to ten months to local bidding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600" dirty="0" smtClean="0"/>
              <a:t>Period of performance defined as start of availability through dock trials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600" dirty="0" smtClean="0"/>
              <a:t>Results in ~ 1/4 of east coast availabilities being subject to coast-wide bid  	</a:t>
            </a:r>
          </a:p>
          <a:p>
            <a:pPr marL="1657350" lvl="3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18 of 70 planned availabilities  (FY 17 - FY 20)</a:t>
            </a:r>
            <a:endParaRPr lang="en-US" sz="1600" dirty="0"/>
          </a:p>
          <a:p>
            <a:pPr marL="457159" lvl="1" indent="0">
              <a:buNone/>
            </a:pPr>
            <a:endParaRPr lang="en-US" sz="12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b="1" dirty="0" smtClean="0"/>
              <a:t>NAVSEA/Fleet/TYCOM Working Group to: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600" dirty="0" smtClean="0"/>
              <a:t>Review and validate crew entitlements associated with out-of-homeport award of availability contract (Home port shift, FSA, </a:t>
            </a:r>
            <a:r>
              <a:rPr lang="en-US" sz="1600" dirty="0" err="1" smtClean="0"/>
              <a:t>etc</a:t>
            </a:r>
            <a:r>
              <a:rPr lang="en-US" sz="1600" dirty="0" smtClean="0"/>
              <a:t>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600" dirty="0" smtClean="0"/>
              <a:t>Develop cost estimating guidance that fully accounts for all Navy costs of out-of-homeport award </a:t>
            </a:r>
            <a:r>
              <a:rPr lang="en-US" sz="1600" dirty="0"/>
              <a:t>to ensure </a:t>
            </a:r>
            <a:r>
              <a:rPr lang="en-US" sz="1600" dirty="0" smtClean="0"/>
              <a:t>equitable </a:t>
            </a:r>
            <a:r>
              <a:rPr lang="en-US" sz="1600" dirty="0"/>
              <a:t>evaluation of contractor proposals.</a:t>
            </a:r>
            <a:endParaRPr lang="en-US" sz="1600" dirty="0" smtClean="0"/>
          </a:p>
          <a:p>
            <a:pPr marL="1657350" lvl="3" indent="-285750">
              <a:buFont typeface="Wingdings" panose="05000000000000000000" pitchFamily="2" charset="2"/>
              <a:buChar char="§"/>
            </a:pPr>
            <a:r>
              <a:rPr lang="en-US" sz="1600" dirty="0"/>
              <a:t>C</a:t>
            </a:r>
            <a:r>
              <a:rPr lang="en-US" sz="1600" dirty="0" smtClean="0"/>
              <a:t>rew messing/berthing</a:t>
            </a:r>
          </a:p>
          <a:p>
            <a:pPr marL="1657350" lvl="3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Crew entitlements (travel, FSA, PCS)</a:t>
            </a:r>
          </a:p>
          <a:p>
            <a:pPr marL="1657350" lvl="3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Travel for ISIC/ATG/supporting orgs</a:t>
            </a:r>
          </a:p>
          <a:p>
            <a:pPr marL="1657350" lvl="3" indent="-285750">
              <a:buFont typeface="Wingdings" panose="05000000000000000000" pitchFamily="2" charset="2"/>
              <a:buChar char="§"/>
            </a:pPr>
            <a:r>
              <a:rPr lang="en-US" sz="1600" dirty="0"/>
              <a:t>A</a:t>
            </a:r>
            <a:r>
              <a:rPr lang="en-US" sz="1600" dirty="0" smtClean="0"/>
              <a:t>vailability management/support (project team, office facilities, barges)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600" dirty="0" smtClean="0"/>
              <a:t>Develop “pre-planned responses” to provide the needed crew and project team support within the 60 day contract award window.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en-US" sz="1600" dirty="0" smtClean="0"/>
          </a:p>
          <a:p>
            <a:pPr marL="457159" lvl="1" indent="0">
              <a:buNone/>
            </a:pPr>
            <a:endParaRPr lang="en-US" sz="12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300" dirty="0" smtClean="0"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850" y="105569"/>
            <a:ext cx="1403557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56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86800" y="6553200"/>
            <a:ext cx="457200" cy="30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4F3D674-79F5-4ABF-93EF-62781DFE453D}" type="slidenum">
              <a:rPr lang="en-US" altLang="en-US" sz="1100" smtClean="0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1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03663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8" rIns="91350" bIns="45678" anchor="ctr"/>
          <a:lstStyle/>
          <a:p>
            <a:pPr algn="ctr" defTabSz="913524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1429747" y="196696"/>
            <a:ext cx="6284506" cy="72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8" rIns="91350" bIns="45678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6762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352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028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704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smtClean="0"/>
              <a:t>The Road to a Successful Avail</a:t>
            </a:r>
            <a:endParaRPr lang="en-US" dirty="0"/>
          </a:p>
        </p:txBody>
      </p:sp>
      <p:pic>
        <p:nvPicPr>
          <p:cNvPr id="11" name="Picture 2" descr="I:\Graphics\Logos and Flags\SEA 21\sea log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2556" y="-88600"/>
            <a:ext cx="1238504" cy="1125238"/>
          </a:xfrm>
          <a:prstGeom prst="rect">
            <a:avLst/>
          </a:prstGeom>
          <a:noFill/>
          <a:effectLst>
            <a:outerShdw blurRad="355600" dist="215900" dir="54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8780" y="1023402"/>
            <a:ext cx="911781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cs typeface="Arial" pitchFamily="34" charset="0"/>
              </a:rPr>
              <a:t>Know the condition of your ship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b="1" dirty="0" smtClean="0">
                <a:cs typeface="Arial" pitchFamily="34" charset="0"/>
              </a:rPr>
              <a:t>Prioritize programs that promote material readiness – PMS/Zone Inspections/TSRA/RE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b="1" dirty="0" smtClean="0">
                <a:cs typeface="Arial" pitchFamily="34" charset="0"/>
              </a:rPr>
              <a:t>Ensure CSMP is accurate and free of “underbrush”</a:t>
            </a:r>
            <a:endParaRPr lang="en-US" sz="1400" b="1" dirty="0">
              <a:cs typeface="Arial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b="1" dirty="0" smtClean="0">
                <a:cs typeface="Arial" pitchFamily="34" charset="0"/>
              </a:rPr>
              <a:t>Ensure that jobs transmitted to shore file are comprehensive and accurate – they are the starting point for our work specifications</a:t>
            </a:r>
          </a:p>
          <a:p>
            <a:pPr lvl="1"/>
            <a:endParaRPr lang="en-US" sz="1200" b="1" dirty="0"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cs typeface="Arial" pitchFamily="34" charset="0"/>
              </a:rPr>
              <a:t>Insist on a proactive Maintenance Team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b="1" dirty="0" smtClean="0">
                <a:cs typeface="Arial" pitchFamily="34" charset="0"/>
              </a:rPr>
              <a:t>Use PBFM to keep maintenance planning front and center; PE, PM and SMMO are key players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b="1" dirty="0" smtClean="0">
                <a:cs typeface="Arial" pitchFamily="34" charset="0"/>
              </a:rPr>
              <a:t>Expect khaki to know the work package and planning milestone dates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b="1" dirty="0" smtClean="0">
                <a:cs typeface="Arial" pitchFamily="34" charset="0"/>
              </a:rPr>
              <a:t>Ensure senior engagement at all IPTD events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b="1" dirty="0" smtClean="0">
                <a:cs typeface="Arial" pitchFamily="34" charset="0"/>
              </a:rPr>
              <a:t>Daily meetings with PM/PE/SMMO in execution</a:t>
            </a:r>
          </a:p>
          <a:p>
            <a:pPr lvl="1"/>
            <a:endParaRPr lang="en-US" sz="1200" dirty="0"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cs typeface="Arial" pitchFamily="34" charset="0"/>
              </a:rPr>
              <a:t>Prepare ship to support </a:t>
            </a:r>
            <a:r>
              <a:rPr lang="en-US" b="1" dirty="0" err="1" smtClean="0">
                <a:cs typeface="Arial" pitchFamily="34" charset="0"/>
              </a:rPr>
              <a:t>Tagout</a:t>
            </a:r>
            <a:r>
              <a:rPr lang="en-US" b="1" dirty="0" smtClean="0">
                <a:cs typeface="Arial" pitchFamily="34" charset="0"/>
              </a:rPr>
              <a:t> and Work Control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b="1" dirty="0" smtClean="0">
                <a:cs typeface="Arial" pitchFamily="34" charset="0"/>
              </a:rPr>
              <a:t>Train to </a:t>
            </a:r>
            <a:r>
              <a:rPr lang="en-US" sz="1400" b="1" dirty="0" err="1" smtClean="0">
                <a:cs typeface="Arial" pitchFamily="34" charset="0"/>
              </a:rPr>
              <a:t>Tagout</a:t>
            </a:r>
            <a:r>
              <a:rPr lang="en-US" sz="1400" b="1" dirty="0" smtClean="0">
                <a:cs typeface="Arial" pitchFamily="34" charset="0"/>
              </a:rPr>
              <a:t> and Work Control processes to ensure efficient work release and effective control of systems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b="1" dirty="0" smtClean="0">
                <a:cs typeface="Arial" pitchFamily="34" charset="0"/>
              </a:rPr>
              <a:t>Ensure responsibilities, processes, and timelines for work control are clearly established</a:t>
            </a:r>
          </a:p>
          <a:p>
            <a:pPr lvl="1"/>
            <a:endParaRPr lang="en-US" sz="1200" b="1" dirty="0" smtClean="0"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cs typeface="Arial" pitchFamily="34" charset="0"/>
              </a:rPr>
              <a:t>Closely control/manage work package change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b="1" dirty="0" smtClean="0">
                <a:cs typeface="Arial" pitchFamily="34" charset="0"/>
              </a:rPr>
              <a:t>Initial work package accuracy/completeness helps minimize change and avoids costs &amp; delays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b="1" dirty="0" smtClean="0">
                <a:cs typeface="Arial" pitchFamily="34" charset="0"/>
              </a:rPr>
              <a:t>Closely manage change (RCC) process to ensure technical/funding decision delays do not endanger delivery</a:t>
            </a:r>
          </a:p>
          <a:p>
            <a:pPr lvl="1"/>
            <a:endParaRPr lang="en-US" sz="1200" b="1" dirty="0" smtClean="0"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cs typeface="Arial" pitchFamily="34" charset="0"/>
              </a:rPr>
              <a:t>Be a demanding, engaged customer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b="1" dirty="0" smtClean="0">
                <a:cs typeface="Arial" pitchFamily="34" charset="0"/>
              </a:rPr>
              <a:t>Insist on detailed weekly review of work accomplishment and critical path schedule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b="1" dirty="0" smtClean="0">
                <a:cs typeface="Arial" pitchFamily="34" charset="0"/>
              </a:rPr>
              <a:t>Set and maintain high standards of cleanliness and safety; lays groundwork for effective work accomplishment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b="1" dirty="0" smtClean="0">
                <a:cs typeface="Arial" pitchFamily="34" charset="0"/>
              </a:rPr>
              <a:t>Ensure ship’s force is independently tracking work progress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b="1" dirty="0" smtClean="0">
                <a:cs typeface="Arial" pitchFamily="34" charset="0"/>
              </a:rPr>
              <a:t>Work as a team; provide forceful back-up/support to contractor and RMC</a:t>
            </a:r>
          </a:p>
          <a:p>
            <a:pPr lvl="1"/>
            <a:endParaRPr lang="en-US" sz="1200" b="1" dirty="0" smtClean="0"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850" y="105569"/>
            <a:ext cx="1403557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05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86800" y="6553200"/>
            <a:ext cx="457200" cy="30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4F3D674-79F5-4ABF-93EF-62781DFE453D}" type="slidenum">
              <a:rPr lang="en-US" altLang="en-US" sz="1100" smtClean="0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1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03663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8" rIns="91350" bIns="45678" anchor="ctr"/>
          <a:lstStyle/>
          <a:p>
            <a:pPr algn="ctr" defTabSz="913524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1429747" y="196696"/>
            <a:ext cx="6284506" cy="72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8" rIns="91350" bIns="45678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6762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352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028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704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smtClean="0"/>
              <a:t>Coast Wide Competition Decision Policy</a:t>
            </a:r>
            <a:endParaRPr lang="en-US" dirty="0"/>
          </a:p>
        </p:txBody>
      </p:sp>
      <p:pic>
        <p:nvPicPr>
          <p:cNvPr id="11" name="Picture 2" descr="I:\Graphics\Logos and Flags\SEA 21\sea log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2556" y="-88600"/>
            <a:ext cx="1238504" cy="1125238"/>
          </a:xfrm>
          <a:prstGeom prst="rect">
            <a:avLst/>
          </a:prstGeom>
          <a:noFill/>
          <a:effectLst>
            <a:outerShdw blurRad="355600" dist="215900" dir="54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1075108"/>
            <a:ext cx="911781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cs typeface="Arial" pitchFamily="34" charset="0"/>
              </a:rPr>
              <a:t>Statutory &amp; Policy Requirements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300" b="1" dirty="0" smtClean="0">
                <a:cs typeface="Arial" pitchFamily="34" charset="0"/>
              </a:rPr>
              <a:t>10 </a:t>
            </a:r>
            <a:r>
              <a:rPr lang="en-US" sz="1300" b="1" dirty="0">
                <a:cs typeface="Arial" pitchFamily="34" charset="0"/>
              </a:rPr>
              <a:t>USC 7299a – Construction of Combatant and Escort Vessels and Assignment of </a:t>
            </a:r>
            <a:r>
              <a:rPr lang="en-US" sz="1300" b="1" dirty="0" smtClean="0">
                <a:cs typeface="Arial" pitchFamily="34" charset="0"/>
              </a:rPr>
              <a:t>Vessel </a:t>
            </a:r>
            <a:r>
              <a:rPr lang="en-US" sz="1300" b="1" dirty="0">
                <a:cs typeface="Arial" pitchFamily="34" charset="0"/>
              </a:rPr>
              <a:t>Projects (aka “Homeport Statute”)</a:t>
            </a:r>
          </a:p>
          <a:p>
            <a:pPr marL="285750"/>
            <a:r>
              <a:rPr lang="en-US" sz="1300" dirty="0">
                <a:cs typeface="Arial" pitchFamily="34" charset="0"/>
              </a:rPr>
              <a:t>Before issuing a solicitation for a contract for short-term </a:t>
            </a:r>
            <a:r>
              <a:rPr lang="en-US" sz="1300" dirty="0" smtClean="0">
                <a:cs typeface="Arial" pitchFamily="34" charset="0"/>
              </a:rPr>
              <a:t>work, defined </a:t>
            </a:r>
            <a:r>
              <a:rPr lang="en-US" sz="1300" dirty="0">
                <a:cs typeface="Arial" pitchFamily="34" charset="0"/>
              </a:rPr>
              <a:t>as </a:t>
            </a:r>
            <a:r>
              <a:rPr lang="en-US" sz="1300" b="1" dirty="0" smtClean="0">
                <a:solidFill>
                  <a:srgbClr val="FF0000"/>
                </a:solidFill>
                <a:cs typeface="Arial" pitchFamily="34" charset="0"/>
              </a:rPr>
              <a:t>“work </a:t>
            </a:r>
            <a:r>
              <a:rPr lang="en-US" sz="1300" b="1" dirty="0">
                <a:solidFill>
                  <a:srgbClr val="FF0000"/>
                </a:solidFill>
                <a:cs typeface="Arial" pitchFamily="34" charset="0"/>
              </a:rPr>
              <a:t>that will be for a period of six months or </a:t>
            </a:r>
            <a:r>
              <a:rPr lang="en-US" sz="1300" b="1" dirty="0" smtClean="0">
                <a:solidFill>
                  <a:srgbClr val="FF0000"/>
                </a:solidFill>
                <a:cs typeface="Arial" pitchFamily="34" charset="0"/>
              </a:rPr>
              <a:t>less”, </a:t>
            </a:r>
            <a:r>
              <a:rPr lang="en-US" sz="1300" dirty="0">
                <a:cs typeface="Arial" pitchFamily="34" charset="0"/>
              </a:rPr>
              <a:t>for the overhaul, repair, or maintenance of a naval vessel, the Secretary of the Navy:</a:t>
            </a:r>
          </a:p>
          <a:p>
            <a:pPr marL="569913" indent="-284163">
              <a:buFont typeface="Arial" panose="020B0604020202020204" pitchFamily="34" charset="0"/>
              <a:buChar char="•"/>
            </a:pPr>
            <a:r>
              <a:rPr lang="en-US" sz="1300" dirty="0" smtClean="0">
                <a:cs typeface="Arial" pitchFamily="34" charset="0"/>
              </a:rPr>
              <a:t>“Shall </a:t>
            </a:r>
            <a:r>
              <a:rPr lang="en-US" sz="1300" dirty="0">
                <a:cs typeface="Arial" pitchFamily="34" charset="0"/>
              </a:rPr>
              <a:t>determine if there is adequate competition available among firms able to perform the work at the homeport of the </a:t>
            </a:r>
            <a:r>
              <a:rPr lang="en-US" sz="1300" dirty="0" smtClean="0">
                <a:cs typeface="Arial" pitchFamily="34" charset="0"/>
              </a:rPr>
              <a:t>vessel”. If </a:t>
            </a:r>
            <a:r>
              <a:rPr lang="en-US" sz="1300" dirty="0">
                <a:cs typeface="Arial" pitchFamily="34" charset="0"/>
              </a:rPr>
              <a:t>there is adequate </a:t>
            </a:r>
            <a:r>
              <a:rPr lang="en-US" sz="1300" dirty="0" smtClean="0">
                <a:cs typeface="Arial" pitchFamily="34" charset="0"/>
              </a:rPr>
              <a:t>competition, Navy “shall </a:t>
            </a:r>
            <a:r>
              <a:rPr lang="en-US" sz="1300" dirty="0">
                <a:cs typeface="Arial" pitchFamily="34" charset="0"/>
              </a:rPr>
              <a:t>issue such a solicitation only to firms able to perform the work at the homeport of the </a:t>
            </a:r>
            <a:r>
              <a:rPr lang="en-US" sz="1300" dirty="0" smtClean="0">
                <a:cs typeface="Arial" pitchFamily="34" charset="0"/>
              </a:rPr>
              <a:t>vessel”.</a:t>
            </a:r>
          </a:p>
          <a:p>
            <a:pPr marL="569913" indent="-284163">
              <a:buFont typeface="Arial" panose="020B0604020202020204" pitchFamily="34" charset="0"/>
              <a:buChar char="•"/>
            </a:pPr>
            <a:r>
              <a:rPr lang="en-US" sz="1300" dirty="0" smtClean="0">
                <a:cs typeface="Arial" pitchFamily="34" charset="0"/>
              </a:rPr>
              <a:t>Currently, there is a legislative proposition in the FY-17 National Defense Authorization Act (NDAA) to change the definition of short-term work to </a:t>
            </a:r>
            <a:r>
              <a:rPr lang="en-US" sz="1300" b="1" dirty="0">
                <a:solidFill>
                  <a:srgbClr val="FF0000"/>
                </a:solidFill>
                <a:cs typeface="Arial" pitchFamily="34" charset="0"/>
              </a:rPr>
              <a:t>“work that will be for a period of </a:t>
            </a:r>
            <a:r>
              <a:rPr lang="en-US" sz="1300" b="1" i="1" dirty="0" smtClean="0">
                <a:solidFill>
                  <a:srgbClr val="FF0000"/>
                </a:solidFill>
                <a:cs typeface="Arial" pitchFamily="34" charset="0"/>
              </a:rPr>
              <a:t>ten</a:t>
            </a:r>
            <a:r>
              <a:rPr lang="en-US" sz="1300" b="1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1300" b="1" dirty="0">
                <a:solidFill>
                  <a:srgbClr val="FF0000"/>
                </a:solidFill>
                <a:cs typeface="Arial" pitchFamily="34" charset="0"/>
              </a:rPr>
              <a:t>months or less”</a:t>
            </a:r>
            <a:endParaRPr lang="en-US" sz="1300" dirty="0">
              <a:cs typeface="Arial" pitchFamily="34" charset="0"/>
            </a:endParaRPr>
          </a:p>
          <a:p>
            <a:r>
              <a:rPr lang="en-US" sz="1300" b="1" dirty="0" smtClean="0">
                <a:cs typeface="Arial" pitchFamily="34" charset="0"/>
              </a:rPr>
              <a:t>  </a:t>
            </a:r>
            <a:endParaRPr lang="en-US" sz="1300" b="1" dirty="0"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300" b="1" dirty="0">
                <a:cs typeface="Arial" pitchFamily="34" charset="0"/>
              </a:rPr>
              <a:t>SECNAV Ship Depot Maintenance Solicitation Policy – 16 June 1995 </a:t>
            </a:r>
            <a:r>
              <a:rPr lang="en-US" sz="1300" b="1" dirty="0" smtClean="0">
                <a:cs typeface="Arial" pitchFamily="34" charset="0"/>
              </a:rPr>
              <a:t>(</a:t>
            </a:r>
            <a:r>
              <a:rPr lang="en-US" sz="1300" b="1" dirty="0">
                <a:cs typeface="Arial" pitchFamily="34" charset="0"/>
              </a:rPr>
              <a:t>aka “SECNAV Homeport Policy”)</a:t>
            </a:r>
          </a:p>
          <a:p>
            <a:pPr marL="285750"/>
            <a:r>
              <a:rPr lang="en-US" sz="1300" dirty="0" smtClean="0">
                <a:cs typeface="Arial" pitchFamily="34" charset="0"/>
              </a:rPr>
              <a:t>All </a:t>
            </a:r>
            <a:r>
              <a:rPr lang="en-US" sz="1300" dirty="0">
                <a:cs typeface="Arial" pitchFamily="34" charset="0"/>
              </a:rPr>
              <a:t>private sector ship depot level maintenance </a:t>
            </a:r>
            <a:r>
              <a:rPr lang="en-US" sz="1300" b="1" dirty="0">
                <a:solidFill>
                  <a:srgbClr val="FF0000"/>
                </a:solidFill>
                <a:cs typeface="Arial" pitchFamily="34" charset="0"/>
              </a:rPr>
              <a:t>availabilities greater than six months in duration </a:t>
            </a:r>
            <a:r>
              <a:rPr lang="en-US" sz="1300" dirty="0">
                <a:cs typeface="Arial" pitchFamily="34" charset="0"/>
              </a:rPr>
              <a:t>will be competed coast-wide unless the </a:t>
            </a:r>
            <a:r>
              <a:rPr lang="en-US" sz="1300" dirty="0" smtClean="0">
                <a:cs typeface="Arial" pitchFamily="34" charset="0"/>
              </a:rPr>
              <a:t>ASN(RDA) </a:t>
            </a:r>
            <a:r>
              <a:rPr lang="en-US" sz="1300" dirty="0">
                <a:cs typeface="Arial" pitchFamily="34" charset="0"/>
              </a:rPr>
              <a:t>determines that competition is infeasible or special conditions exist</a:t>
            </a:r>
            <a:r>
              <a:rPr lang="en-US" sz="1300" dirty="0" smtClean="0">
                <a:cs typeface="Arial" pitchFamily="34" charset="0"/>
              </a:rPr>
              <a:t>.</a:t>
            </a:r>
          </a:p>
          <a:p>
            <a:endParaRPr lang="en-US" sz="1300" dirty="0">
              <a:cs typeface="Arial" pitchFamily="34" charset="0"/>
            </a:endParaRPr>
          </a:p>
          <a:p>
            <a:r>
              <a:rPr lang="en-US" sz="1300" b="1" dirty="0" smtClean="0">
                <a:cs typeface="Arial" pitchFamily="34" charset="0"/>
              </a:rPr>
              <a:t>Statute &amp; Policy Implementation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300" dirty="0" smtClean="0">
                <a:cs typeface="Arial" pitchFamily="34" charset="0"/>
              </a:rPr>
              <a:t>SEA21 &amp; SEA02 released joint policy on 11 May 2016 stating:</a:t>
            </a:r>
          </a:p>
          <a:p>
            <a:pPr marL="569913" lvl="1" indent="-284163">
              <a:buFont typeface="Arial" panose="020B0604020202020204" pitchFamily="34" charset="0"/>
              <a:buChar char="•"/>
            </a:pPr>
            <a:r>
              <a:rPr lang="en-US" sz="1300" dirty="0" smtClean="0">
                <a:cs typeface="Arial" pitchFamily="34" charset="0"/>
              </a:rPr>
              <a:t>The work period is defined as the period from the start of the availability to start of Dock Trials</a:t>
            </a:r>
          </a:p>
          <a:p>
            <a:pPr marL="569913" lvl="1" indent="-284163">
              <a:buFont typeface="Arial" panose="020B0604020202020204" pitchFamily="34" charset="0"/>
              <a:buChar char="•"/>
            </a:pPr>
            <a:r>
              <a:rPr lang="en-US" sz="1300" dirty="0">
                <a:cs typeface="Arial" pitchFamily="34" charset="0"/>
              </a:rPr>
              <a:t>The work </a:t>
            </a:r>
            <a:r>
              <a:rPr lang="en-US" sz="1300" dirty="0" smtClean="0">
                <a:cs typeface="Arial" pitchFamily="34" charset="0"/>
              </a:rPr>
              <a:t>period, defined as the Contract Determination Point (CDP) shall be determined at A-540 </a:t>
            </a:r>
          </a:p>
          <a:p>
            <a:pPr marL="288925" indent="-288925">
              <a:buFont typeface="Wingdings" panose="05000000000000000000" pitchFamily="2" charset="2"/>
              <a:buChar char="Ø"/>
            </a:pPr>
            <a:r>
              <a:rPr lang="en-US" sz="1300" dirty="0" smtClean="0">
                <a:cs typeface="Arial" pitchFamily="34" charset="0"/>
              </a:rPr>
              <a:t>Memo effective on Availabilities starting on 2 Nov 2017 to allow sufficient transition time for Availability planning. </a:t>
            </a:r>
          </a:p>
          <a:p>
            <a:pPr marL="630237" lvl="1" indent="-285750">
              <a:buFont typeface="Arial" panose="020B0604020202020204" pitchFamily="34" charset="0"/>
              <a:buChar char="•"/>
              <a:tabLst>
                <a:tab pos="569913" algn="l"/>
              </a:tabLst>
            </a:pPr>
            <a:r>
              <a:rPr lang="en-US" sz="1300" dirty="0" smtClean="0">
                <a:cs typeface="Arial" pitchFamily="34" charset="0"/>
              </a:rPr>
              <a:t>Contract Decision point milestone remains PCD for Availabilities starting prior to </a:t>
            </a:r>
            <a:r>
              <a:rPr lang="en-US" sz="1300" dirty="0">
                <a:cs typeface="Arial" pitchFamily="34" charset="0"/>
              </a:rPr>
              <a:t>2 Nov </a:t>
            </a:r>
            <a:r>
              <a:rPr lang="en-US" sz="1300" dirty="0" smtClean="0">
                <a:cs typeface="Arial" pitchFamily="34" charset="0"/>
              </a:rPr>
              <a:t>2017</a:t>
            </a:r>
          </a:p>
          <a:p>
            <a:pPr marL="630237" lvl="1" indent="-285750">
              <a:buFont typeface="Arial" panose="020B0604020202020204" pitchFamily="34" charset="0"/>
              <a:buChar char="•"/>
              <a:tabLst>
                <a:tab pos="569913" algn="l"/>
              </a:tabLst>
            </a:pPr>
            <a:r>
              <a:rPr lang="en-US" sz="1300" dirty="0" smtClean="0">
                <a:cs typeface="Arial" pitchFamily="34" charset="0"/>
              </a:rPr>
              <a:t>Contract </a:t>
            </a:r>
            <a:r>
              <a:rPr lang="en-US" sz="1300" dirty="0">
                <a:cs typeface="Arial" pitchFamily="34" charset="0"/>
              </a:rPr>
              <a:t>Decision point milestone </a:t>
            </a:r>
            <a:r>
              <a:rPr lang="en-US" sz="1300" dirty="0" smtClean="0">
                <a:cs typeface="Arial" pitchFamily="34" charset="0"/>
              </a:rPr>
              <a:t>transitions to Dock Trails for </a:t>
            </a:r>
            <a:r>
              <a:rPr lang="en-US" sz="1300" dirty="0">
                <a:cs typeface="Arial" pitchFamily="34" charset="0"/>
              </a:rPr>
              <a:t>Availabilities starting </a:t>
            </a:r>
            <a:r>
              <a:rPr lang="en-US" sz="1300" dirty="0" smtClean="0">
                <a:cs typeface="Arial" pitchFamily="34" charset="0"/>
              </a:rPr>
              <a:t>after 2 </a:t>
            </a:r>
            <a:r>
              <a:rPr lang="en-US" sz="1300" dirty="0">
                <a:cs typeface="Arial" pitchFamily="34" charset="0"/>
              </a:rPr>
              <a:t>Nov 2017</a:t>
            </a:r>
          </a:p>
          <a:p>
            <a:pPr marL="630237" lvl="1" indent="-285750">
              <a:buFont typeface="Arial" panose="020B0604020202020204" pitchFamily="34" charset="0"/>
              <a:buChar char="•"/>
              <a:tabLst>
                <a:tab pos="569913" algn="l"/>
              </a:tabLst>
            </a:pPr>
            <a:endParaRPr lang="en-US" sz="1300" dirty="0" smtClean="0"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680" y="94996"/>
            <a:ext cx="1421914" cy="825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31408" y="5943600"/>
            <a:ext cx="7254994" cy="68919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chemeClr val="tx1"/>
                </a:solidFill>
              </a:rPr>
              <a:t>Currently, availabilities &lt; 6 Months stay in homeport</a:t>
            </a:r>
          </a:p>
          <a:p>
            <a:pPr algn="ctr"/>
            <a:r>
              <a:rPr lang="en-US" b="1" i="1" dirty="0">
                <a:solidFill>
                  <a:schemeClr val="tx1"/>
                </a:solidFill>
              </a:rPr>
              <a:t>Legislative Proposal in current NDAA to change to &lt;10 Months</a:t>
            </a:r>
          </a:p>
        </p:txBody>
      </p:sp>
    </p:spTree>
    <p:extLst>
      <p:ext uri="{BB962C8B-B14F-4D97-AF65-F5344CB8AC3E}">
        <p14:creationId xmlns:p14="http://schemas.microsoft.com/office/powerpoint/2010/main" val="41476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86800" y="6553200"/>
            <a:ext cx="457200" cy="30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4F3D674-79F5-4ABF-93EF-62781DFE453D}" type="slidenum">
              <a:rPr lang="en-US" altLang="en-US" sz="1100" smtClean="0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1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03663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8" rIns="91350" bIns="45678" anchor="ctr"/>
          <a:lstStyle/>
          <a:p>
            <a:pPr algn="ctr" defTabSz="913524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1429747" y="196696"/>
            <a:ext cx="6284506" cy="72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8" rIns="91350" bIns="45678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6762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352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028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704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 smtClean="0"/>
              <a:t>Capturing Costs – </a:t>
            </a:r>
          </a:p>
          <a:p>
            <a:r>
              <a:rPr lang="en-US" sz="2800" dirty="0" smtClean="0"/>
              <a:t>Local vs Out-of-Homeport Avails</a:t>
            </a:r>
            <a:endParaRPr lang="en-US" sz="2800" dirty="0"/>
          </a:p>
        </p:txBody>
      </p:sp>
      <p:pic>
        <p:nvPicPr>
          <p:cNvPr id="11" name="Picture 2" descr="I:\Graphics\Logos and Flags\SEA 21\sea log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2556" y="-88600"/>
            <a:ext cx="1238504" cy="1125238"/>
          </a:xfrm>
          <a:prstGeom prst="rect">
            <a:avLst/>
          </a:prstGeom>
          <a:noFill/>
          <a:effectLst>
            <a:outerShdw blurRad="355600" dist="215900" dir="54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0" y="1041241"/>
            <a:ext cx="911781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cs typeface="Arial" pitchFamily="34" charset="0"/>
              </a:rPr>
              <a:t>Current Policy Requirements</a:t>
            </a:r>
          </a:p>
          <a:p>
            <a:endParaRPr lang="en-US" sz="1600" b="1" dirty="0" smtClean="0"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300" b="1" dirty="0" smtClean="0">
                <a:cs typeface="Arial" pitchFamily="34" charset="0"/>
              </a:rPr>
              <a:t>Current </a:t>
            </a:r>
            <a:r>
              <a:rPr lang="en-US" sz="1300" b="1" dirty="0">
                <a:cs typeface="Arial" pitchFamily="34" charset="0"/>
              </a:rPr>
              <a:t>guidance, </a:t>
            </a:r>
            <a:r>
              <a:rPr lang="en-US" sz="1300" b="1" dirty="0" smtClean="0">
                <a:cs typeface="Arial" pitchFamily="34" charset="0"/>
              </a:rPr>
              <a:t>(</a:t>
            </a:r>
            <a:r>
              <a:rPr lang="en-US" sz="1300" b="1" dirty="0" err="1" smtClean="0">
                <a:cs typeface="Arial" pitchFamily="34" charset="0"/>
              </a:rPr>
              <a:t>Jaggard</a:t>
            </a:r>
            <a:r>
              <a:rPr lang="en-US" sz="1300" b="1" dirty="0" smtClean="0">
                <a:cs typeface="Arial" pitchFamily="34" charset="0"/>
              </a:rPr>
              <a:t> Memo) , signed 8 Feb 2000  includes the cost of</a:t>
            </a:r>
            <a:r>
              <a:rPr lang="en-US" sz="1300" dirty="0" smtClean="0">
                <a:cs typeface="Arial" pitchFamily="34" charset="0"/>
              </a:rPr>
              <a:t>:</a:t>
            </a:r>
          </a:p>
          <a:p>
            <a:pPr marL="569913" indent="-284163">
              <a:buFont typeface="Arial" panose="020B0604020202020204" pitchFamily="34" charset="0"/>
              <a:buChar char="•"/>
            </a:pPr>
            <a:r>
              <a:rPr lang="en-US" sz="1300" dirty="0" smtClean="0">
                <a:cs typeface="Arial" pitchFamily="34" charset="0"/>
              </a:rPr>
              <a:t>Vessel &amp; Berthing Barge Fuel Costs from home-port to place of performance and back</a:t>
            </a:r>
          </a:p>
          <a:p>
            <a:pPr marL="569913" indent="-284163">
              <a:buFont typeface="Arial" panose="020B0604020202020204" pitchFamily="34" charset="0"/>
              <a:buChar char="•"/>
            </a:pPr>
            <a:r>
              <a:rPr lang="en-US" sz="1300" dirty="0">
                <a:cs typeface="Arial" pitchFamily="34" charset="0"/>
              </a:rPr>
              <a:t>Vessel &amp; Berthing Barge </a:t>
            </a:r>
            <a:r>
              <a:rPr lang="en-US" sz="1300" dirty="0" smtClean="0">
                <a:cs typeface="Arial" pitchFamily="34" charset="0"/>
              </a:rPr>
              <a:t>Towing &amp; Pilot Charges out of </a:t>
            </a:r>
            <a:r>
              <a:rPr lang="en-US" sz="1300" dirty="0">
                <a:cs typeface="Arial" pitchFamily="34" charset="0"/>
              </a:rPr>
              <a:t>home-port to place of performance and </a:t>
            </a:r>
            <a:r>
              <a:rPr lang="en-US" sz="1300" dirty="0" smtClean="0">
                <a:cs typeface="Arial" pitchFamily="34" charset="0"/>
              </a:rPr>
              <a:t>back</a:t>
            </a:r>
          </a:p>
          <a:p>
            <a:pPr marL="569913" indent="-284163">
              <a:buFont typeface="Arial" panose="020B0604020202020204" pitchFamily="34" charset="0"/>
              <a:buChar char="•"/>
            </a:pPr>
            <a:r>
              <a:rPr lang="en-US" sz="1300" dirty="0" smtClean="0">
                <a:cs typeface="Arial" pitchFamily="34" charset="0"/>
              </a:rPr>
              <a:t>Type Commander Travel, (Includes PE, Type Desk Assistant, Immediate Supervisor, IMA, RMC)</a:t>
            </a:r>
          </a:p>
          <a:p>
            <a:pPr marL="571500" indent="-285750">
              <a:buFont typeface="Arial" panose="020B0604020202020204" pitchFamily="34" charset="0"/>
              <a:buChar char="•"/>
            </a:pPr>
            <a:r>
              <a:rPr lang="en-US" sz="1300" dirty="0" smtClean="0">
                <a:cs typeface="Arial" pitchFamily="34" charset="0"/>
              </a:rPr>
              <a:t>Ship’s Force Travel, (IMA</a:t>
            </a:r>
            <a:r>
              <a:rPr lang="en-US" sz="1300" dirty="0">
                <a:cs typeface="Arial" pitchFamily="34" charset="0"/>
              </a:rPr>
              <a:t>, </a:t>
            </a:r>
            <a:r>
              <a:rPr lang="en-US" sz="1300" dirty="0" smtClean="0">
                <a:cs typeface="Arial" pitchFamily="34" charset="0"/>
              </a:rPr>
              <a:t>Training 15</a:t>
            </a:r>
            <a:r>
              <a:rPr lang="en-US" sz="1300" dirty="0">
                <a:cs typeface="Arial" pitchFamily="34" charset="0"/>
              </a:rPr>
              <a:t>% of Crew, 1 five day visit to Ship’s </a:t>
            </a:r>
            <a:r>
              <a:rPr lang="en-US" sz="1300" dirty="0" smtClean="0">
                <a:cs typeface="Arial" pitchFamily="34" charset="0"/>
              </a:rPr>
              <a:t>homeport)</a:t>
            </a:r>
          </a:p>
          <a:p>
            <a:pPr marL="800100" lvl="1" indent="-228600">
              <a:buFont typeface="Arial" panose="020B0604020202020204" pitchFamily="34" charset="0"/>
              <a:buChar char="•"/>
            </a:pPr>
            <a:endParaRPr lang="en-US" sz="1300" dirty="0"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300" b="1" dirty="0" smtClean="0">
                <a:cs typeface="Arial" pitchFamily="34" charset="0"/>
              </a:rPr>
              <a:t>SEA21 Revision of Schedule </a:t>
            </a:r>
            <a:r>
              <a:rPr lang="en-US" sz="1300" b="1" dirty="0">
                <a:cs typeface="Arial" pitchFamily="34" charset="0"/>
              </a:rPr>
              <a:t>of Foreseeable Costs </a:t>
            </a:r>
            <a:r>
              <a:rPr lang="en-US" sz="1300" b="1" dirty="0" smtClean="0">
                <a:cs typeface="Arial" pitchFamily="34" charset="0"/>
              </a:rPr>
              <a:t>in progress. </a:t>
            </a:r>
            <a:r>
              <a:rPr lang="en-US" sz="1300" dirty="0" smtClean="0">
                <a:cs typeface="Arial" pitchFamily="34" charset="0"/>
              </a:rPr>
              <a:t>Costs under consideration include:</a:t>
            </a:r>
            <a:endParaRPr lang="en-US" sz="1300" dirty="0">
              <a:cs typeface="Arial" pitchFamily="34" charset="0"/>
            </a:endParaRPr>
          </a:p>
          <a:p>
            <a:pPr marL="569913" lvl="1" indent="-284163">
              <a:buFont typeface="Arial" panose="020B0604020202020204" pitchFamily="34" charset="0"/>
              <a:buChar char="•"/>
            </a:pPr>
            <a:r>
              <a:rPr lang="en-US" sz="1300" dirty="0" smtClean="0">
                <a:cs typeface="Arial" pitchFamily="34" charset="0"/>
              </a:rPr>
              <a:t>TYCOM Representatives for Progress Conferences </a:t>
            </a:r>
            <a:r>
              <a:rPr lang="en-US" sz="1300" dirty="0">
                <a:cs typeface="Arial" pitchFamily="34" charset="0"/>
              </a:rPr>
              <a:t>(2 persons, </a:t>
            </a:r>
            <a:r>
              <a:rPr lang="en-US" sz="1300" dirty="0" smtClean="0">
                <a:cs typeface="Arial" pitchFamily="34" charset="0"/>
              </a:rPr>
              <a:t>3  </a:t>
            </a:r>
            <a:r>
              <a:rPr lang="en-US" sz="1300" dirty="0">
                <a:cs typeface="Arial" pitchFamily="34" charset="0"/>
              </a:rPr>
              <a:t>two day </a:t>
            </a:r>
            <a:r>
              <a:rPr lang="en-US" sz="1300" dirty="0" smtClean="0">
                <a:cs typeface="Arial" pitchFamily="34" charset="0"/>
              </a:rPr>
              <a:t>visits)</a:t>
            </a:r>
          </a:p>
          <a:p>
            <a:pPr marL="569913" lvl="1" indent="-284163">
              <a:buFont typeface="Arial" panose="020B0604020202020204" pitchFamily="34" charset="0"/>
              <a:buChar char="•"/>
            </a:pPr>
            <a:r>
              <a:rPr lang="en-US" sz="1300" dirty="0" smtClean="0">
                <a:cs typeface="Arial" pitchFamily="34" charset="0"/>
              </a:rPr>
              <a:t>Long Term crew housing (beyond Berthing Barge Capacity)</a:t>
            </a:r>
          </a:p>
          <a:p>
            <a:pPr marL="569913" lvl="1" indent="-284163">
              <a:buFont typeface="Arial" panose="020B0604020202020204" pitchFamily="34" charset="0"/>
              <a:buChar char="•"/>
            </a:pPr>
            <a:r>
              <a:rPr lang="en-US" sz="1300" dirty="0" smtClean="0">
                <a:cs typeface="Arial" pitchFamily="34" charset="0"/>
              </a:rPr>
              <a:t>Off Ship Offices &amp; Duty Section </a:t>
            </a:r>
            <a:r>
              <a:rPr lang="en-US" sz="1300" dirty="0">
                <a:cs typeface="Arial" pitchFamily="34" charset="0"/>
              </a:rPr>
              <a:t>(beyond Berthing Barge Capacity)</a:t>
            </a:r>
          </a:p>
          <a:p>
            <a:pPr marL="569913" lvl="1" indent="-284163">
              <a:buFont typeface="Arial" panose="020B0604020202020204" pitchFamily="34" charset="0"/>
              <a:buChar char="•"/>
            </a:pPr>
            <a:r>
              <a:rPr lang="en-US" sz="1300" dirty="0" smtClean="0">
                <a:cs typeface="Arial" pitchFamily="34" charset="0"/>
              </a:rPr>
              <a:t>Family Separation Allowances</a:t>
            </a:r>
          </a:p>
          <a:p>
            <a:pPr marL="569913" lvl="1" indent="-284163">
              <a:buFont typeface="Arial" panose="020B0604020202020204" pitchFamily="34" charset="0"/>
              <a:buChar char="•"/>
            </a:pPr>
            <a:r>
              <a:rPr lang="en-US" sz="1300" dirty="0" smtClean="0">
                <a:cs typeface="Arial" pitchFamily="34" charset="0"/>
              </a:rPr>
              <a:t>Crew Transportation to homeport for family visits</a:t>
            </a:r>
          </a:p>
          <a:p>
            <a:pPr marL="569913" lvl="1" indent="-284163">
              <a:buFont typeface="Arial" panose="020B0604020202020204" pitchFamily="34" charset="0"/>
              <a:buChar char="•"/>
            </a:pPr>
            <a:r>
              <a:rPr lang="en-US" sz="1300" dirty="0" smtClean="0">
                <a:cs typeface="Arial" pitchFamily="34" charset="0"/>
              </a:rPr>
              <a:t>PCS costs</a:t>
            </a:r>
          </a:p>
          <a:p>
            <a:pPr marL="569913" lvl="1" indent="-284163">
              <a:buFont typeface="Arial" panose="020B0604020202020204" pitchFamily="34" charset="0"/>
              <a:buChar char="•"/>
            </a:pPr>
            <a:r>
              <a:rPr lang="en-US" sz="1300" dirty="0" smtClean="0">
                <a:cs typeface="Arial" pitchFamily="34" charset="0"/>
              </a:rPr>
              <a:t>Crew meal allowances</a:t>
            </a:r>
          </a:p>
          <a:p>
            <a:pPr marL="569913" lvl="1" indent="-284163">
              <a:buFont typeface="Arial" panose="020B0604020202020204" pitchFamily="34" charset="0"/>
              <a:buChar char="•"/>
            </a:pPr>
            <a:endParaRPr lang="en-US" sz="1300" dirty="0"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300" b="1" dirty="0" smtClean="0">
                <a:cs typeface="Arial" pitchFamily="34" charset="0"/>
              </a:rPr>
              <a:t>Legal Requirements. </a:t>
            </a:r>
            <a:r>
              <a:rPr lang="en-US" sz="1300" dirty="0" smtClean="0">
                <a:cs typeface="Arial" pitchFamily="34" charset="0"/>
              </a:rPr>
              <a:t>Foreseeable costs : </a:t>
            </a:r>
          </a:p>
          <a:p>
            <a:pPr marL="569913" lvl="1" indent="-284163">
              <a:buFont typeface="Arial" panose="020B0604020202020204" pitchFamily="34" charset="0"/>
              <a:buChar char="•"/>
            </a:pPr>
            <a:r>
              <a:rPr lang="en-US" sz="1300" dirty="0" smtClean="0">
                <a:cs typeface="Arial" pitchFamily="34" charset="0"/>
              </a:rPr>
              <a:t>Must reflect the ACTUAL differential between costs borne in homeport and costs borne out of port</a:t>
            </a:r>
          </a:p>
          <a:p>
            <a:pPr marL="569913" lvl="1" indent="-284163">
              <a:buFont typeface="Arial" panose="020B0604020202020204" pitchFamily="34" charset="0"/>
              <a:buChar char="•"/>
            </a:pPr>
            <a:r>
              <a:rPr lang="en-US" sz="1300" dirty="0" smtClean="0">
                <a:cs typeface="Arial" pitchFamily="34" charset="0"/>
              </a:rPr>
              <a:t>May not be speculative and conservative. </a:t>
            </a:r>
          </a:p>
          <a:p>
            <a:pPr marL="801688" lvl="2" indent="-225425">
              <a:buFont typeface="Arial" panose="020B0604020202020204" pitchFamily="34" charset="0"/>
              <a:buChar char="•"/>
            </a:pPr>
            <a:r>
              <a:rPr lang="en-US" sz="1300" dirty="0" smtClean="0">
                <a:cs typeface="Arial" pitchFamily="34" charset="0"/>
              </a:rPr>
              <a:t>The costs must be rooted in historical costs and Navy policy</a:t>
            </a:r>
          </a:p>
          <a:p>
            <a:pPr marL="801688" lvl="2" indent="-225425">
              <a:buFont typeface="Arial" panose="020B0604020202020204" pitchFamily="34" charset="0"/>
              <a:buChar char="•"/>
            </a:pPr>
            <a:r>
              <a:rPr lang="en-US" sz="1300" dirty="0" smtClean="0">
                <a:cs typeface="Arial" pitchFamily="34" charset="0"/>
              </a:rPr>
              <a:t>The costs must reflect the lowest  possible  outcome for each cost category, not averages or potential maximums.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850" y="105569"/>
            <a:ext cx="1403557" cy="825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52600" y="5867400"/>
            <a:ext cx="5031514" cy="6261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chemeClr val="tx2"/>
                </a:solidFill>
              </a:rPr>
              <a:t>Necessary for Equitable  Evaluation of Proposals</a:t>
            </a:r>
            <a:endParaRPr lang="en-US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157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776" y="2197924"/>
            <a:ext cx="4655126" cy="2696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62100" y="0"/>
            <a:ext cx="6024563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F</a:t>
            </a:r>
            <a:r>
              <a:rPr lang="en-US" dirty="0" smtClean="0"/>
              <a:t>leet Maintenance and Modernization Symposium</a:t>
            </a:r>
            <a:br>
              <a:rPr lang="en-US" dirty="0" smtClean="0"/>
            </a:br>
            <a:r>
              <a:rPr lang="en-US" sz="1100" dirty="0" smtClean="0"/>
              <a:t>Maintenance investments today that will provide enduring operational availability</a:t>
            </a:r>
            <a:endParaRPr lang="en-US" sz="2000" i="1" dirty="0"/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6469217"/>
              </p:ext>
            </p:extLst>
          </p:nvPr>
        </p:nvGraphicFramePr>
        <p:xfrm>
          <a:off x="6791069" y="3997998"/>
          <a:ext cx="2170565" cy="1609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24200" y="1230868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Optimized Fleet Response Plan</a:t>
            </a:r>
            <a:endParaRPr lang="en-US" sz="14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338" y="1538645"/>
            <a:ext cx="4876800" cy="418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s://media.licdn.com/mpr/mpr/shrinknp_800_800/p/7/005/0a6/231/29bb9db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47872"/>
            <a:ext cx="1623646" cy="129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" r="2421"/>
          <a:stretch>
            <a:fillRect/>
          </a:stretch>
        </p:blipFill>
        <p:spPr bwMode="auto">
          <a:xfrm>
            <a:off x="446576" y="3276600"/>
            <a:ext cx="1572126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239000" y="1720437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High Velocity Learning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418502" y="5945078"/>
            <a:ext cx="1917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Modernization… </a:t>
            </a:r>
          </a:p>
          <a:p>
            <a:r>
              <a:rPr lang="en-US" sz="1200" dirty="0" smtClean="0"/>
              <a:t>not just shining object… sustainable</a:t>
            </a:r>
            <a:endParaRPr lang="en-US" sz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02" y="4648200"/>
            <a:ext cx="1600200" cy="12192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403" y="4940667"/>
            <a:ext cx="2787878" cy="1613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334838"/>
            <a:ext cx="108585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368" y="2149964"/>
            <a:ext cx="2106611" cy="118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313" y="3073153"/>
            <a:ext cx="2046287" cy="261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5063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47800"/>
            <a:ext cx="8382000" cy="1600199"/>
          </a:xfrm>
        </p:spPr>
        <p:txBody>
          <a:bodyPr>
            <a:noAutofit/>
          </a:bodyPr>
          <a:lstStyle/>
          <a:p>
            <a:r>
              <a:rPr lang="en-US" dirty="0" smtClean="0"/>
              <a:t>Surface Ship Maintenance and Modernization Contracting Strategy</a:t>
            </a:r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371600" y="4572000"/>
            <a:ext cx="6477000" cy="1010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defTabSz="911225" eaLnBrk="0" hangingPunct="0">
              <a:defRPr sz="1400">
                <a:solidFill>
                  <a:srgbClr val="3742A7"/>
                </a:solidFill>
                <a:latin typeface="Arial" pitchFamily="34" charset="0"/>
              </a:defRPr>
            </a:lvl1pPr>
            <a:lvl2pPr marL="742950" indent="-285750" defTabSz="911225" eaLnBrk="0" hangingPunct="0">
              <a:defRPr sz="1400">
                <a:solidFill>
                  <a:srgbClr val="3742A7"/>
                </a:solidFill>
                <a:latin typeface="Arial" pitchFamily="34" charset="0"/>
              </a:defRPr>
            </a:lvl2pPr>
            <a:lvl3pPr marL="1143000" indent="-228600" defTabSz="911225" eaLnBrk="0" hangingPunct="0">
              <a:defRPr sz="1400">
                <a:solidFill>
                  <a:srgbClr val="3742A7"/>
                </a:solidFill>
                <a:latin typeface="Arial" pitchFamily="34" charset="0"/>
              </a:defRPr>
            </a:lvl3pPr>
            <a:lvl4pPr marL="1600200" indent="-228600" defTabSz="911225" eaLnBrk="0" hangingPunct="0">
              <a:defRPr sz="1400">
                <a:solidFill>
                  <a:srgbClr val="3742A7"/>
                </a:solidFill>
                <a:latin typeface="Arial" pitchFamily="34" charset="0"/>
              </a:defRPr>
            </a:lvl4pPr>
            <a:lvl5pPr marL="2057400" indent="-228600" defTabSz="911225" eaLnBrk="0" hangingPunct="0">
              <a:defRPr sz="1400">
                <a:solidFill>
                  <a:srgbClr val="3742A7"/>
                </a:solidFill>
                <a:latin typeface="Arial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742A7"/>
                </a:solidFill>
                <a:latin typeface="Arial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742A7"/>
                </a:solidFill>
                <a:latin typeface="Arial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742A7"/>
                </a:solidFill>
                <a:latin typeface="Arial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742A7"/>
                </a:solidFill>
                <a:latin typeface="Arial" pitchFamily="34" charset="0"/>
              </a:defRPr>
            </a:lvl9pPr>
          </a:lstStyle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000" b="1" i="1" dirty="0" smtClean="0">
                <a:solidFill>
                  <a:schemeClr val="bg1"/>
                </a:solidFill>
              </a:rPr>
              <a:t>Industry-Navy </a:t>
            </a:r>
            <a:r>
              <a:rPr lang="en-US" sz="2000" b="1" i="1" dirty="0">
                <a:solidFill>
                  <a:schemeClr val="bg1"/>
                </a:solidFill>
              </a:rPr>
              <a:t>Discussion Panel </a:t>
            </a:r>
            <a:endParaRPr lang="en-US" altLang="en-US" sz="2000" b="1" i="1" dirty="0">
              <a:solidFill>
                <a:schemeClr val="bg1"/>
              </a:solidFill>
            </a:endParaRP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b="1" i="1" dirty="0" smtClean="0">
                <a:solidFill>
                  <a:schemeClr val="bg1"/>
                </a:solidFill>
              </a:rPr>
              <a:t>September 15, 2016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endParaRPr lang="en-US" altLang="en-US" sz="2400" b="1" i="1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510700"/>
            <a:ext cx="8839200" cy="338500"/>
          </a:xfrm>
          <a:prstGeom prst="rect">
            <a:avLst/>
          </a:prstGeom>
        </p:spPr>
        <p:txBody>
          <a:bodyPr wrap="square" lIns="91387" tIns="45693" rIns="91387" bIns="45693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38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38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Distribution Statement A:  Approved for Public Release. Distribution is Unlimited</a:t>
            </a: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9834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0" y="152400"/>
            <a:ext cx="7267722" cy="723800"/>
          </a:xfrm>
        </p:spPr>
        <p:txBody>
          <a:bodyPr>
            <a:normAutofit fontScale="90000"/>
          </a:bodyPr>
          <a:lstStyle/>
          <a:p>
            <a:r>
              <a:rPr lang="en-US" altLang="en-US" sz="2800" i="0" dirty="0">
                <a:solidFill>
                  <a:prstClr val="white"/>
                </a:solidFill>
                <a:latin typeface="Arial"/>
              </a:rPr>
              <a:t>Surface Ship Maintenance, Repair, and Modernization Contracting Strategy</a:t>
            </a:r>
          </a:p>
        </p:txBody>
      </p:sp>
      <p:sp>
        <p:nvSpPr>
          <p:cNvPr id="3" name="Rectangle 2"/>
          <p:cNvSpPr/>
          <p:nvPr/>
        </p:nvSpPr>
        <p:spPr>
          <a:xfrm>
            <a:off x="4561361" y="3809632"/>
            <a:ext cx="4580411" cy="228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Complex EM/CM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114" y="999757"/>
            <a:ext cx="4563589" cy="228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prstClr val="black"/>
                </a:solidFill>
              </a:rPr>
              <a:t>CNO Availabilities </a:t>
            </a:r>
            <a:r>
              <a:rPr lang="en-US" sz="1400" b="1" dirty="0" smtClean="0">
                <a:solidFill>
                  <a:prstClr val="black"/>
                </a:solidFill>
              </a:rPr>
              <a:t>&lt; </a:t>
            </a:r>
            <a:r>
              <a:rPr lang="en-US" sz="1400" b="1" dirty="0">
                <a:solidFill>
                  <a:prstClr val="black"/>
                </a:solidFill>
              </a:rPr>
              <a:t>6 Months </a:t>
            </a:r>
            <a:r>
              <a:rPr lang="en-US" sz="1400" b="1" dirty="0" smtClean="0">
                <a:solidFill>
                  <a:prstClr val="black"/>
                </a:solidFill>
              </a:rPr>
              <a:t>Production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6" name="Content Placeholder 8"/>
          <p:cNvSpPr>
            <a:spLocks noGrp="1"/>
          </p:cNvSpPr>
          <p:nvPr>
            <p:ph sz="half" idx="4294967295"/>
          </p:nvPr>
        </p:nvSpPr>
        <p:spPr>
          <a:xfrm>
            <a:off x="4561361" y="4038600"/>
            <a:ext cx="4592164" cy="25146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1" lvl="1" indent="0" eaLnBrk="1" fontAlgn="auto" hangingPunct="1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1000" b="1" dirty="0" smtClean="0">
                <a:solidFill>
                  <a:srgbClr val="C00000"/>
                </a:solidFill>
                <a:cs typeface="Arial" pitchFamily="34" charset="0"/>
              </a:rPr>
              <a:t>Scope (Homeport Restricted)</a:t>
            </a:r>
          </a:p>
          <a:p>
            <a:pPr marL="285750" lvl="1" eaLnBrk="1" fontAlgn="auto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1000" b="1" dirty="0" smtClean="0">
                <a:solidFill>
                  <a:srgbClr val="002060"/>
                </a:solidFill>
                <a:cs typeface="Arial" pitchFamily="34" charset="0"/>
              </a:rPr>
              <a:t>Emergent &amp; Continuous Maintenance Availabilities, principally:</a:t>
            </a:r>
          </a:p>
          <a:p>
            <a:pPr marL="463550" lvl="2" indent="-176213" eaLnBrk="1" fontAlgn="auto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1000" b="1" dirty="0" smtClean="0">
                <a:solidFill>
                  <a:srgbClr val="002060"/>
                </a:solidFill>
                <a:cs typeface="Arial" pitchFamily="34" charset="0"/>
              </a:rPr>
              <a:t>Includes work on Complex Systems</a:t>
            </a:r>
          </a:p>
          <a:p>
            <a:pPr marL="463550" lvl="2" indent="-176213" eaLnBrk="1" fontAlgn="auto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1000" b="1" dirty="0" smtClean="0">
                <a:solidFill>
                  <a:srgbClr val="002060"/>
                </a:solidFill>
                <a:cs typeface="Arial" pitchFamily="34" charset="0"/>
              </a:rPr>
              <a:t>Includes </a:t>
            </a:r>
            <a:r>
              <a:rPr lang="en-US" sz="1000" b="1" dirty="0">
                <a:solidFill>
                  <a:srgbClr val="002060"/>
                </a:solidFill>
                <a:cs typeface="Arial" pitchFamily="34" charset="0"/>
              </a:rPr>
              <a:t>large dollar value “Super” CMAVs </a:t>
            </a:r>
          </a:p>
          <a:p>
            <a:pPr marL="0" lvl="1" indent="0" eaLnBrk="1" fontAlgn="auto" hangingPunct="1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1000" b="1" dirty="0">
                <a:solidFill>
                  <a:srgbClr val="C00000"/>
                </a:solidFill>
                <a:cs typeface="Arial" pitchFamily="34" charset="0"/>
              </a:rPr>
              <a:t>Industrial Base</a:t>
            </a:r>
          </a:p>
          <a:p>
            <a:pPr marL="171450" lvl="1" indent="-171450" eaLnBrk="1" fontAlgn="auto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1000" b="1" dirty="0">
                <a:solidFill>
                  <a:srgbClr val="002060"/>
                </a:solidFill>
                <a:cs typeface="Arial" pitchFamily="34" charset="0"/>
              </a:rPr>
              <a:t>Fully </a:t>
            </a:r>
            <a:r>
              <a:rPr lang="en-US" sz="1000" b="1" dirty="0" err="1">
                <a:solidFill>
                  <a:srgbClr val="002060"/>
                </a:solidFill>
                <a:cs typeface="Arial" pitchFamily="34" charset="0"/>
              </a:rPr>
              <a:t>facilitized</a:t>
            </a:r>
            <a:r>
              <a:rPr lang="en-US" sz="10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1000" b="1" dirty="0" smtClean="0">
                <a:solidFill>
                  <a:srgbClr val="002060"/>
                </a:solidFill>
                <a:cs typeface="Arial" pitchFamily="34" charset="0"/>
              </a:rPr>
              <a:t>yards</a:t>
            </a:r>
            <a:endParaRPr lang="en-US" sz="1000" b="1" dirty="0">
              <a:solidFill>
                <a:srgbClr val="002060"/>
              </a:solidFill>
              <a:cs typeface="Arial" pitchFamily="34" charset="0"/>
            </a:endParaRPr>
          </a:p>
          <a:p>
            <a:pPr marL="0" lvl="1" indent="0" eaLnBrk="1" fontAlgn="auto" hangingPunct="1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1000" b="1" dirty="0" smtClean="0">
                <a:solidFill>
                  <a:srgbClr val="C00000"/>
                </a:solidFill>
                <a:cs typeface="Arial" pitchFamily="34" charset="0"/>
              </a:rPr>
              <a:t>Contracting  </a:t>
            </a:r>
            <a:r>
              <a:rPr lang="en-US" sz="1000" b="1" dirty="0">
                <a:solidFill>
                  <a:srgbClr val="C00000"/>
                </a:solidFill>
                <a:cs typeface="Arial" pitchFamily="34" charset="0"/>
              </a:rPr>
              <a:t>Approach &amp; Qualifications Expected</a:t>
            </a:r>
          </a:p>
          <a:p>
            <a:pPr marL="285750" lvl="1" eaLnBrk="1" fontAlgn="auto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1000" b="1" dirty="0" smtClean="0">
                <a:solidFill>
                  <a:srgbClr val="002060"/>
                </a:solidFill>
                <a:cs typeface="Arial" pitchFamily="34" charset="0"/>
              </a:rPr>
              <a:t>Complex MAC-IDIQ -FFP &amp; Cost, Sole </a:t>
            </a:r>
            <a:r>
              <a:rPr lang="en-US" sz="1000" b="1" dirty="0">
                <a:solidFill>
                  <a:srgbClr val="002060"/>
                </a:solidFill>
                <a:cs typeface="Arial" pitchFamily="34" charset="0"/>
              </a:rPr>
              <a:t>source &amp; competitive delivery orders </a:t>
            </a:r>
            <a:endParaRPr lang="en-US" sz="10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marL="285750" lvl="1" eaLnBrk="1" fontAlgn="auto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1000" b="1" dirty="0" smtClean="0">
                <a:solidFill>
                  <a:srgbClr val="002060"/>
                </a:solidFill>
                <a:cs typeface="Arial" pitchFamily="34" charset="0"/>
              </a:rPr>
              <a:t>Expected Qualifications include:</a:t>
            </a:r>
          </a:p>
          <a:p>
            <a:pPr marL="463550" lvl="2" indent="-176213" eaLnBrk="1" fontAlgn="auto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1000" b="1" dirty="0">
                <a:solidFill>
                  <a:srgbClr val="002060"/>
                </a:solidFill>
                <a:cs typeface="Arial" pitchFamily="34" charset="0"/>
              </a:rPr>
              <a:t>MSRA (or Equivalency), Waterfront Pier Facilities, and demonstrated capability to complete complex/CNO Availability level requirements </a:t>
            </a:r>
          </a:p>
          <a:p>
            <a:pPr marL="0" lvl="1" indent="0" eaLnBrk="1" fontAlgn="auto" hangingPunct="1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1000" b="1" dirty="0">
              <a:solidFill>
                <a:srgbClr val="002060"/>
              </a:solidFill>
              <a:cs typeface="Arial" pitchFamily="34" charset="0"/>
            </a:endParaRPr>
          </a:p>
          <a:p>
            <a:pPr marL="0" lvl="1" indent="0" eaLnBrk="1" fontAlgn="auto" hangingPunct="1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10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810000"/>
            <a:ext cx="4563589" cy="228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Non Complex EM/CM (Small Business Set Aside)</a:t>
            </a:r>
            <a:endParaRPr lang="en-US" sz="1400" b="1" dirty="0">
              <a:solidFill>
                <a:prstClr val="black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 flipV="1">
            <a:off x="4563589" y="1228357"/>
            <a:ext cx="0" cy="551089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Content Placeholder 8"/>
          <p:cNvSpPr>
            <a:spLocks noGrp="1"/>
          </p:cNvSpPr>
          <p:nvPr>
            <p:ph sz="half" idx="4294967295"/>
          </p:nvPr>
        </p:nvSpPr>
        <p:spPr>
          <a:xfrm>
            <a:off x="0" y="4038600"/>
            <a:ext cx="4563589" cy="2700650"/>
          </a:xfrm>
          <a:prstGeom prst="rect">
            <a:avLst/>
          </a:prstGeom>
        </p:spPr>
        <p:txBody>
          <a:bodyPr/>
          <a:lstStyle/>
          <a:p>
            <a:pPr marL="41" lvl="1" indent="0" eaLnBrk="1" fontAlgn="auto" hangingPunct="1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1000" b="1" dirty="0" smtClean="0">
                <a:solidFill>
                  <a:srgbClr val="C00000"/>
                </a:solidFill>
                <a:cs typeface="Arial" pitchFamily="34" charset="0"/>
              </a:rPr>
              <a:t>Scope </a:t>
            </a:r>
            <a:r>
              <a:rPr lang="en-US" sz="1000" b="1" dirty="0">
                <a:solidFill>
                  <a:srgbClr val="C00000"/>
                </a:solidFill>
                <a:cs typeface="Arial" pitchFamily="34" charset="0"/>
              </a:rPr>
              <a:t>(</a:t>
            </a:r>
            <a:r>
              <a:rPr lang="en-US" sz="1000" b="1" dirty="0" smtClean="0">
                <a:solidFill>
                  <a:srgbClr val="C00000"/>
                </a:solidFill>
                <a:cs typeface="Arial" pitchFamily="34" charset="0"/>
              </a:rPr>
              <a:t>Homeport </a:t>
            </a:r>
            <a:r>
              <a:rPr lang="en-US" sz="1000" b="1" dirty="0">
                <a:solidFill>
                  <a:srgbClr val="C00000"/>
                </a:solidFill>
                <a:cs typeface="Arial" pitchFamily="34" charset="0"/>
              </a:rPr>
              <a:t>Restricted)</a:t>
            </a:r>
          </a:p>
          <a:p>
            <a:pPr marL="285750" lvl="1" eaLnBrk="1" fontAlgn="auto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1000" b="1" dirty="0" smtClean="0">
                <a:solidFill>
                  <a:srgbClr val="002060"/>
                </a:solidFill>
                <a:cs typeface="Arial" pitchFamily="34" charset="0"/>
              </a:rPr>
              <a:t>Emergent </a:t>
            </a:r>
            <a:r>
              <a:rPr lang="en-US" sz="1000" b="1" dirty="0">
                <a:solidFill>
                  <a:srgbClr val="002060"/>
                </a:solidFill>
                <a:cs typeface="Arial" pitchFamily="34" charset="0"/>
              </a:rPr>
              <a:t>&amp; Continuous Maintenance </a:t>
            </a:r>
            <a:r>
              <a:rPr lang="en-US" sz="1000" b="1" dirty="0" smtClean="0">
                <a:solidFill>
                  <a:srgbClr val="002060"/>
                </a:solidFill>
                <a:cs typeface="Arial" pitchFamily="34" charset="0"/>
              </a:rPr>
              <a:t>Availabilities, principally:</a:t>
            </a:r>
            <a:endParaRPr lang="en-US" sz="1000" b="1" dirty="0">
              <a:solidFill>
                <a:srgbClr val="002060"/>
              </a:solidFill>
              <a:cs typeface="Arial" pitchFamily="34" charset="0"/>
            </a:endParaRPr>
          </a:p>
          <a:p>
            <a:pPr marL="463550" lvl="2" indent="-176213" eaLnBrk="1" fontAlgn="auto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1000" b="1" dirty="0" smtClean="0">
                <a:solidFill>
                  <a:srgbClr val="002060"/>
                </a:solidFill>
                <a:cs typeface="Arial" pitchFamily="34" charset="0"/>
              </a:rPr>
              <a:t>Not expected to include </a:t>
            </a:r>
            <a:r>
              <a:rPr lang="en-US" sz="1000" b="1" dirty="0">
                <a:solidFill>
                  <a:srgbClr val="002060"/>
                </a:solidFill>
                <a:cs typeface="Arial" pitchFamily="34" charset="0"/>
              </a:rPr>
              <a:t>work on Complex Systems</a:t>
            </a:r>
          </a:p>
          <a:p>
            <a:pPr marL="463550" lvl="2" indent="-176213" eaLnBrk="1" fontAlgn="auto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1000" b="1" dirty="0" smtClean="0">
                <a:solidFill>
                  <a:srgbClr val="002060"/>
                </a:solidFill>
                <a:cs typeface="Arial" pitchFamily="34" charset="0"/>
              </a:rPr>
              <a:t>Not </a:t>
            </a:r>
            <a:r>
              <a:rPr lang="en-US" sz="1000" b="1" dirty="0">
                <a:solidFill>
                  <a:srgbClr val="002060"/>
                </a:solidFill>
                <a:cs typeface="Arial" pitchFamily="34" charset="0"/>
              </a:rPr>
              <a:t>expected to include </a:t>
            </a:r>
            <a:r>
              <a:rPr lang="en-US" sz="1000" b="1" dirty="0" smtClean="0">
                <a:solidFill>
                  <a:srgbClr val="002060"/>
                </a:solidFill>
                <a:cs typeface="Arial" pitchFamily="34" charset="0"/>
              </a:rPr>
              <a:t>large dollar value </a:t>
            </a:r>
            <a:r>
              <a:rPr lang="en-US" sz="1000" b="1" dirty="0">
                <a:solidFill>
                  <a:srgbClr val="002060"/>
                </a:solidFill>
                <a:cs typeface="Arial" pitchFamily="34" charset="0"/>
              </a:rPr>
              <a:t>“Super” CMAVs </a:t>
            </a:r>
          </a:p>
          <a:p>
            <a:pPr marL="0" lvl="1" indent="-112656" eaLnBrk="1" fontAlgn="auto" hangingPunct="1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1000" b="1" dirty="0">
                <a:solidFill>
                  <a:srgbClr val="C00000"/>
                </a:solidFill>
                <a:cs typeface="Arial" pitchFamily="34" charset="0"/>
              </a:rPr>
              <a:t>Industrial Base</a:t>
            </a:r>
          </a:p>
          <a:p>
            <a:pPr marL="463550" lvl="2" indent="-176213" eaLnBrk="1" fontAlgn="auto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1000" b="1" dirty="0" smtClean="0">
                <a:solidFill>
                  <a:srgbClr val="002060"/>
                </a:solidFill>
                <a:cs typeface="Arial" pitchFamily="34" charset="0"/>
              </a:rPr>
              <a:t>Small businesses</a:t>
            </a:r>
            <a:endParaRPr lang="en-US" sz="1000" b="1" dirty="0">
              <a:solidFill>
                <a:srgbClr val="002060"/>
              </a:solidFill>
              <a:cs typeface="Arial" pitchFamily="34" charset="0"/>
            </a:endParaRPr>
          </a:p>
          <a:p>
            <a:pPr marL="0" lvl="1" indent="0" eaLnBrk="1" fontAlgn="auto" hangingPunct="1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1000" b="1" dirty="0">
                <a:solidFill>
                  <a:srgbClr val="C00000"/>
                </a:solidFill>
                <a:cs typeface="Arial" pitchFamily="34" charset="0"/>
              </a:rPr>
              <a:t>Contracting  Approach &amp; Qualifications Expected</a:t>
            </a:r>
          </a:p>
          <a:p>
            <a:pPr marL="285750" lvl="1" eaLnBrk="1" fontAlgn="auto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1000" b="1" dirty="0" smtClean="0">
                <a:solidFill>
                  <a:srgbClr val="002060"/>
                </a:solidFill>
                <a:cs typeface="Arial" pitchFamily="34" charset="0"/>
              </a:rPr>
              <a:t>Non-Complex MAC-IDIQ - FFP sole source &amp; competitive delivery orders </a:t>
            </a:r>
          </a:p>
          <a:p>
            <a:pPr marL="285750" lvl="1" eaLnBrk="1" fontAlgn="auto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1000" b="1" dirty="0" smtClean="0">
                <a:solidFill>
                  <a:srgbClr val="002060"/>
                </a:solidFill>
                <a:cs typeface="Arial" pitchFamily="34" charset="0"/>
              </a:rPr>
              <a:t>Expected </a:t>
            </a:r>
            <a:r>
              <a:rPr lang="en-US" sz="1000" b="1" dirty="0">
                <a:solidFill>
                  <a:srgbClr val="002060"/>
                </a:solidFill>
                <a:cs typeface="Arial" pitchFamily="34" charset="0"/>
              </a:rPr>
              <a:t>Qualifications include:</a:t>
            </a:r>
          </a:p>
          <a:p>
            <a:pPr marL="463550" lvl="2" indent="-176213" eaLnBrk="1" fontAlgn="auto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1000" b="1" dirty="0" smtClean="0">
                <a:solidFill>
                  <a:srgbClr val="002060"/>
                </a:solidFill>
                <a:cs typeface="Arial" pitchFamily="34" charset="0"/>
              </a:rPr>
              <a:t>High Level Management &amp; Quality </a:t>
            </a:r>
            <a:r>
              <a:rPr lang="en-US" sz="1000" b="1" dirty="0">
                <a:solidFill>
                  <a:srgbClr val="002060"/>
                </a:solidFill>
                <a:cs typeface="Arial" pitchFamily="34" charset="0"/>
              </a:rPr>
              <a:t>capability to </a:t>
            </a:r>
            <a:r>
              <a:rPr lang="en-US" sz="1000" b="1" dirty="0" smtClean="0">
                <a:solidFill>
                  <a:srgbClr val="002060"/>
                </a:solidFill>
                <a:cs typeface="Arial" pitchFamily="34" charset="0"/>
              </a:rPr>
              <a:t>successfully complete typical CMAV </a:t>
            </a:r>
            <a:r>
              <a:rPr lang="en-US" sz="1000" b="1" dirty="0">
                <a:solidFill>
                  <a:srgbClr val="002060"/>
                </a:solidFill>
                <a:cs typeface="Arial" pitchFamily="34" charset="0"/>
              </a:rPr>
              <a:t>level requirements </a:t>
            </a:r>
          </a:p>
          <a:p>
            <a:pPr marL="285750" lvl="1" eaLnBrk="1" fontAlgn="auto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endParaRPr lang="en-US" sz="1000" b="1" dirty="0">
              <a:solidFill>
                <a:srgbClr val="002060"/>
              </a:solidFill>
              <a:cs typeface="Arial" pitchFamily="34" charset="0"/>
            </a:endParaRPr>
          </a:p>
          <a:p>
            <a:pPr marL="285750" lvl="1" eaLnBrk="1" fontAlgn="auto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endParaRPr lang="en-US" sz="10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marL="0" lvl="1" indent="0" eaLnBrk="1" fontAlgn="auto" hangingPunct="1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1000" b="1" dirty="0">
              <a:solidFill>
                <a:srgbClr val="002060"/>
              </a:solidFill>
              <a:cs typeface="Arial" pitchFamily="34" charset="0"/>
            </a:endParaRPr>
          </a:p>
          <a:p>
            <a:pPr marL="0" lvl="1" indent="0" eaLnBrk="1" fontAlgn="auto" hangingPunct="1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10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0" name="Content Placeholder 8"/>
          <p:cNvSpPr>
            <a:spLocks noGrp="1"/>
          </p:cNvSpPr>
          <p:nvPr>
            <p:ph sz="half" idx="4294967295"/>
          </p:nvPr>
        </p:nvSpPr>
        <p:spPr>
          <a:xfrm>
            <a:off x="4572000" y="1228357"/>
            <a:ext cx="4569772" cy="25146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1" lvl="1" indent="0" eaLnBrk="1" fontAlgn="auto" hangingPunct="1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1000" b="1" dirty="0">
                <a:solidFill>
                  <a:srgbClr val="C00000"/>
                </a:solidFill>
                <a:cs typeface="Arial" pitchFamily="34" charset="0"/>
              </a:rPr>
              <a:t>Scope </a:t>
            </a:r>
            <a:r>
              <a:rPr lang="en-US" sz="1000" b="1" dirty="0" smtClean="0">
                <a:solidFill>
                  <a:srgbClr val="C00000"/>
                </a:solidFill>
                <a:cs typeface="Arial" pitchFamily="34" charset="0"/>
              </a:rPr>
              <a:t>(Coast Wide)</a:t>
            </a:r>
            <a:endParaRPr lang="en-US" sz="1000" b="1" dirty="0">
              <a:solidFill>
                <a:srgbClr val="C00000"/>
              </a:solidFill>
              <a:cs typeface="Arial" pitchFamily="34" charset="0"/>
            </a:endParaRPr>
          </a:p>
          <a:p>
            <a:pPr marL="285750" lvl="1" eaLnBrk="1" fontAlgn="auto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1000" b="1" dirty="0" smtClean="0">
                <a:solidFill>
                  <a:srgbClr val="002060"/>
                </a:solidFill>
                <a:cs typeface="Arial" pitchFamily="34" charset="0"/>
              </a:rPr>
              <a:t>Docking </a:t>
            </a:r>
            <a:r>
              <a:rPr lang="en-US" sz="1000" b="1" dirty="0">
                <a:solidFill>
                  <a:srgbClr val="002060"/>
                </a:solidFill>
                <a:cs typeface="Arial" pitchFamily="34" charset="0"/>
              </a:rPr>
              <a:t>&amp; Non Docking CNO </a:t>
            </a:r>
            <a:r>
              <a:rPr lang="en-US" sz="1000" b="1" dirty="0" smtClean="0">
                <a:solidFill>
                  <a:srgbClr val="002060"/>
                </a:solidFill>
                <a:cs typeface="Arial" pitchFamily="34" charset="0"/>
              </a:rPr>
              <a:t>Availabilities &gt; 6 </a:t>
            </a:r>
            <a:r>
              <a:rPr lang="en-US" sz="1000" b="1" dirty="0">
                <a:solidFill>
                  <a:srgbClr val="002060"/>
                </a:solidFill>
                <a:cs typeface="Arial" pitchFamily="34" charset="0"/>
              </a:rPr>
              <a:t>months </a:t>
            </a:r>
            <a:r>
              <a:rPr lang="en-US" sz="1000" b="1" dirty="0" smtClean="0">
                <a:solidFill>
                  <a:srgbClr val="002060"/>
                </a:solidFill>
                <a:cs typeface="Arial" pitchFamily="34" charset="0"/>
              </a:rPr>
              <a:t>production</a:t>
            </a:r>
          </a:p>
          <a:p>
            <a:pPr marL="41" lvl="1" indent="0" eaLnBrk="1" fontAlgn="auto" hangingPunct="1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1000" b="1" dirty="0">
                <a:solidFill>
                  <a:srgbClr val="C00000"/>
                </a:solidFill>
                <a:cs typeface="Arial" pitchFamily="34" charset="0"/>
              </a:rPr>
              <a:t>Industrial Base</a:t>
            </a:r>
          </a:p>
          <a:p>
            <a:pPr marL="285750" lvl="1" eaLnBrk="1" fontAlgn="auto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1000" b="1" dirty="0">
                <a:solidFill>
                  <a:srgbClr val="002060"/>
                </a:solidFill>
                <a:cs typeface="Arial" pitchFamily="34" charset="0"/>
              </a:rPr>
              <a:t>Fully </a:t>
            </a:r>
            <a:r>
              <a:rPr lang="en-US" sz="1000" b="1" dirty="0" err="1">
                <a:solidFill>
                  <a:srgbClr val="002060"/>
                </a:solidFill>
                <a:cs typeface="Arial" pitchFamily="34" charset="0"/>
              </a:rPr>
              <a:t>facilitized</a:t>
            </a:r>
            <a:r>
              <a:rPr lang="en-US" sz="10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1000" b="1" dirty="0" smtClean="0">
                <a:solidFill>
                  <a:srgbClr val="002060"/>
                </a:solidFill>
                <a:cs typeface="Arial" pitchFamily="34" charset="0"/>
              </a:rPr>
              <a:t>yards</a:t>
            </a:r>
            <a:endParaRPr lang="en-US" sz="1000" b="1" dirty="0">
              <a:solidFill>
                <a:srgbClr val="002060"/>
              </a:solidFill>
              <a:cs typeface="Arial" pitchFamily="34" charset="0"/>
            </a:endParaRPr>
          </a:p>
          <a:p>
            <a:pPr marL="0" lvl="1" indent="0" eaLnBrk="1" fontAlgn="auto" hangingPunct="1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1000" b="1" dirty="0" smtClean="0">
                <a:solidFill>
                  <a:srgbClr val="C00000"/>
                </a:solidFill>
                <a:cs typeface="Arial" pitchFamily="34" charset="0"/>
              </a:rPr>
              <a:t>Contracting  Approach</a:t>
            </a:r>
            <a:endParaRPr lang="en-US" sz="1000" b="1" dirty="0">
              <a:solidFill>
                <a:srgbClr val="C00000"/>
              </a:solidFill>
              <a:cs typeface="Arial" pitchFamily="34" charset="0"/>
            </a:endParaRPr>
          </a:p>
          <a:p>
            <a:pPr marL="285750" lvl="1" eaLnBrk="1" fontAlgn="auto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1000" b="1" dirty="0" smtClean="0">
                <a:solidFill>
                  <a:srgbClr val="002060"/>
                </a:solidFill>
                <a:cs typeface="Arial" pitchFamily="34" charset="0"/>
              </a:rPr>
              <a:t>Stand Alone Coast Wide Contracts - FFP competition</a:t>
            </a:r>
          </a:p>
          <a:p>
            <a:pPr marL="285750" lvl="1" eaLnBrk="1" fontAlgn="auto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1000" b="1" dirty="0" smtClean="0">
                <a:solidFill>
                  <a:srgbClr val="002060"/>
                </a:solidFill>
                <a:cs typeface="Arial" pitchFamily="34" charset="0"/>
              </a:rPr>
              <a:t>Navy stakeholders reviewed </a:t>
            </a:r>
            <a:r>
              <a:rPr lang="en-US" sz="1000" b="1" dirty="0">
                <a:solidFill>
                  <a:srgbClr val="002060"/>
                </a:solidFill>
                <a:cs typeface="Arial" pitchFamily="34" charset="0"/>
              </a:rPr>
              <a:t>Single Award IDIQ Stand Alone </a:t>
            </a:r>
            <a:r>
              <a:rPr lang="en-US" sz="1000" b="1" dirty="0" smtClean="0">
                <a:solidFill>
                  <a:srgbClr val="002060"/>
                </a:solidFill>
                <a:cs typeface="Arial" pitchFamily="34" charset="0"/>
              </a:rPr>
              <a:t>contract approach to adjudicate Industry &amp; Government concerns and recommend implementing Coast Wide MAC-IDIQ </a:t>
            </a:r>
          </a:p>
          <a:p>
            <a:pPr marL="285750" lvl="1" eaLnBrk="1" fontAlgn="auto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1000" b="1" dirty="0">
                <a:solidFill>
                  <a:srgbClr val="002060"/>
                </a:solidFill>
                <a:cs typeface="Arial" pitchFamily="34" charset="0"/>
              </a:rPr>
              <a:t>Expected Qualifications include:</a:t>
            </a:r>
          </a:p>
          <a:p>
            <a:pPr marL="463550" lvl="2" indent="-176213" eaLnBrk="1" fontAlgn="auto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1000" b="1" dirty="0">
                <a:solidFill>
                  <a:srgbClr val="002060"/>
                </a:solidFill>
                <a:cs typeface="Arial" pitchFamily="34" charset="0"/>
              </a:rPr>
              <a:t>MSRA (or Equivalency), Waterfront Pier Facilities, and demonstrated capability to complete complex/CNO Availability level requirements </a:t>
            </a:r>
          </a:p>
          <a:p>
            <a:pPr marL="285750" lvl="1" eaLnBrk="1" fontAlgn="auto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endParaRPr lang="en-US" sz="10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marL="41" lvl="1" indent="0" eaLnBrk="1" fontAlgn="auto" hangingPunct="1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10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marL="0" lvl="1" indent="0" eaLnBrk="1" fontAlgn="auto" hangingPunct="1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1000" b="1" dirty="0">
              <a:solidFill>
                <a:srgbClr val="002060"/>
              </a:solidFill>
              <a:cs typeface="Arial" pitchFamily="34" charset="0"/>
            </a:endParaRPr>
          </a:p>
          <a:p>
            <a:pPr marL="0" lvl="1" indent="0" eaLnBrk="1" fontAlgn="auto" hangingPunct="1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10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1" name="Content Placeholder 8"/>
          <p:cNvSpPr>
            <a:spLocks noGrp="1"/>
          </p:cNvSpPr>
          <p:nvPr>
            <p:ph sz="half" idx="4294967295"/>
          </p:nvPr>
        </p:nvSpPr>
        <p:spPr>
          <a:xfrm>
            <a:off x="-9525" y="1243325"/>
            <a:ext cx="4572000" cy="2514600"/>
          </a:xfrm>
          <a:prstGeom prst="rect">
            <a:avLst/>
          </a:prstGeom>
        </p:spPr>
        <p:txBody>
          <a:bodyPr/>
          <a:lstStyle/>
          <a:p>
            <a:pPr marL="41" lvl="1" indent="0" eaLnBrk="1" fontAlgn="auto" hangingPunct="1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1000" b="1" dirty="0" smtClean="0">
                <a:solidFill>
                  <a:srgbClr val="C00000"/>
                </a:solidFill>
                <a:cs typeface="Arial" pitchFamily="34" charset="0"/>
              </a:rPr>
              <a:t>Scope </a:t>
            </a:r>
            <a:r>
              <a:rPr lang="en-US" sz="1000" b="1" dirty="0">
                <a:solidFill>
                  <a:srgbClr val="C00000"/>
                </a:solidFill>
                <a:cs typeface="Arial" pitchFamily="34" charset="0"/>
              </a:rPr>
              <a:t>(Homeport Restricted)</a:t>
            </a:r>
          </a:p>
          <a:p>
            <a:pPr marL="285750" lvl="1" eaLnBrk="1" fontAlgn="auto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1000" b="1" dirty="0" smtClean="0">
                <a:solidFill>
                  <a:srgbClr val="002060"/>
                </a:solidFill>
                <a:cs typeface="Arial" pitchFamily="34" charset="0"/>
              </a:rPr>
              <a:t>Docking &amp; Non Docking CNO Availabilities &lt; 6 months production</a:t>
            </a:r>
          </a:p>
          <a:p>
            <a:pPr marL="41" lvl="1" indent="0" eaLnBrk="1" fontAlgn="auto" hangingPunct="1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1000" b="1" dirty="0" smtClean="0">
                <a:solidFill>
                  <a:srgbClr val="C00000"/>
                </a:solidFill>
                <a:cs typeface="Arial" pitchFamily="34" charset="0"/>
              </a:rPr>
              <a:t>Industrial Base</a:t>
            </a:r>
          </a:p>
          <a:p>
            <a:pPr marL="171491" lvl="1" indent="-171450" eaLnBrk="1" fontAlgn="auto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1000" b="1" dirty="0" smtClean="0">
                <a:solidFill>
                  <a:srgbClr val="002060"/>
                </a:solidFill>
                <a:cs typeface="Arial" pitchFamily="34" charset="0"/>
              </a:rPr>
              <a:t>Fully </a:t>
            </a:r>
            <a:r>
              <a:rPr lang="en-US" sz="1000" b="1" dirty="0" err="1" smtClean="0">
                <a:solidFill>
                  <a:srgbClr val="002060"/>
                </a:solidFill>
                <a:cs typeface="Arial" pitchFamily="34" charset="0"/>
              </a:rPr>
              <a:t>facilitized</a:t>
            </a:r>
            <a:r>
              <a:rPr lang="en-US" sz="1000" b="1" dirty="0" smtClean="0">
                <a:solidFill>
                  <a:srgbClr val="002060"/>
                </a:solidFill>
                <a:cs typeface="Arial" pitchFamily="34" charset="0"/>
              </a:rPr>
              <a:t> yards</a:t>
            </a:r>
            <a:endParaRPr lang="en-US" sz="1000" b="1" dirty="0">
              <a:solidFill>
                <a:srgbClr val="002060"/>
              </a:solidFill>
              <a:cs typeface="Arial" pitchFamily="34" charset="0"/>
            </a:endParaRPr>
          </a:p>
          <a:p>
            <a:pPr marL="0" lvl="1" indent="0" eaLnBrk="1" fontAlgn="auto" hangingPunct="1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1000" b="1" dirty="0" smtClean="0">
                <a:solidFill>
                  <a:srgbClr val="C00000"/>
                </a:solidFill>
                <a:cs typeface="Arial" pitchFamily="34" charset="0"/>
              </a:rPr>
              <a:t>Contracting  </a:t>
            </a:r>
            <a:r>
              <a:rPr lang="en-US" sz="1000" b="1" dirty="0">
                <a:solidFill>
                  <a:srgbClr val="C00000"/>
                </a:solidFill>
                <a:cs typeface="Arial" pitchFamily="34" charset="0"/>
              </a:rPr>
              <a:t>Approach &amp; Qualifications Expected</a:t>
            </a:r>
          </a:p>
          <a:p>
            <a:pPr marL="285750" lvl="1" eaLnBrk="1" fontAlgn="auto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1000" b="1" dirty="0">
                <a:solidFill>
                  <a:srgbClr val="002060"/>
                </a:solidFill>
                <a:cs typeface="Arial" pitchFamily="34" charset="0"/>
              </a:rPr>
              <a:t>Complex </a:t>
            </a:r>
            <a:r>
              <a:rPr lang="en-US" sz="1000" b="1" dirty="0" smtClean="0">
                <a:solidFill>
                  <a:srgbClr val="002060"/>
                </a:solidFill>
                <a:cs typeface="Arial" pitchFamily="34" charset="0"/>
              </a:rPr>
              <a:t>MAC-IDIQ - FFP competitive Delivery Orders</a:t>
            </a:r>
          </a:p>
          <a:p>
            <a:pPr marL="285750" lvl="1" eaLnBrk="1" fontAlgn="auto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1000" b="1" dirty="0" smtClean="0">
                <a:solidFill>
                  <a:srgbClr val="002060"/>
                </a:solidFill>
                <a:cs typeface="Arial" pitchFamily="34" charset="0"/>
              </a:rPr>
              <a:t>Expected </a:t>
            </a:r>
            <a:r>
              <a:rPr lang="en-US" sz="1000" b="1" dirty="0">
                <a:solidFill>
                  <a:srgbClr val="002060"/>
                </a:solidFill>
                <a:cs typeface="Arial" pitchFamily="34" charset="0"/>
              </a:rPr>
              <a:t>Qualifications include:</a:t>
            </a:r>
          </a:p>
          <a:p>
            <a:pPr marL="463550" lvl="2" indent="-176213" eaLnBrk="1" fontAlgn="auto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1000" b="1" dirty="0">
                <a:solidFill>
                  <a:srgbClr val="002060"/>
                </a:solidFill>
                <a:cs typeface="Arial" pitchFamily="34" charset="0"/>
              </a:rPr>
              <a:t>MSRA (or Equivalency), Waterfront Pier Facilities, and demonstrated capability </a:t>
            </a:r>
            <a:r>
              <a:rPr lang="en-US" sz="1000" b="1" dirty="0" smtClean="0">
                <a:solidFill>
                  <a:srgbClr val="002060"/>
                </a:solidFill>
                <a:cs typeface="Arial" pitchFamily="34" charset="0"/>
              </a:rPr>
              <a:t>to </a:t>
            </a:r>
            <a:r>
              <a:rPr lang="en-US" sz="1000" b="1" dirty="0">
                <a:solidFill>
                  <a:srgbClr val="002060"/>
                </a:solidFill>
                <a:cs typeface="Arial" pitchFamily="34" charset="0"/>
              </a:rPr>
              <a:t>complete complex/CNO Availability level requirements </a:t>
            </a:r>
          </a:p>
          <a:p>
            <a:pPr marL="0" lvl="1" indent="0" eaLnBrk="1" fontAlgn="auto" hangingPunct="1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10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3114" y="1000125"/>
            <a:ext cx="4580411" cy="228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CNO Availabilities &gt; 6 Months Production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114" y="6511429"/>
            <a:ext cx="8839200" cy="338500"/>
          </a:xfrm>
          <a:prstGeom prst="rect">
            <a:avLst/>
          </a:prstGeom>
        </p:spPr>
        <p:txBody>
          <a:bodyPr wrap="square" lIns="91387" tIns="45693" rIns="91387" bIns="45693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38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38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Distribution Statement A:  Approved for Public Release. Distribution is Unlimited</a:t>
            </a: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4039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28600" y="762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b="1" i="1" kern="0" dirty="0" smtClean="0">
                <a:solidFill>
                  <a:srgbClr val="1D1D7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Arial" pitchFamily="34" charset="0"/>
              </a:rPr>
              <a:t>INDP Agenda</a:t>
            </a:r>
            <a:endParaRPr lang="en-US" sz="2700" b="1" i="1" kern="0" dirty="0">
              <a:solidFill>
                <a:srgbClr val="1D1D7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n-ea"/>
              <a:cs typeface="Arial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79186"/>
              </p:ext>
            </p:extLst>
          </p:nvPr>
        </p:nvGraphicFramePr>
        <p:xfrm>
          <a:off x="609600" y="862671"/>
          <a:ext cx="8001002" cy="5685040"/>
        </p:xfrm>
        <a:graphic>
          <a:graphicData uri="http://schemas.openxmlformats.org/drawingml/2006/table">
            <a:tbl>
              <a:tblPr/>
              <a:tblGrid>
                <a:gridCol w="8849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667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953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95396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704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Time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00" marR="47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480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Topic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00" marR="47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480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Speaker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00" marR="47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480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Objectives, Activities, Deliverables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00" marR="47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480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491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0715-0730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00" marR="47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Seating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00" marR="47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All Attendees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00" marR="47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03505" algn="l"/>
                        </a:tabLst>
                      </a:pPr>
                      <a:r>
                        <a:rPr lang="en-US" sz="105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05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Seating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00" marR="47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505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0730-0745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00" marR="47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Welcome/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Opening Remarks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Communication with Industry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45720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00" marR="47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libri"/>
                          <a:ea typeface="Times New Roman"/>
                        </a:rPr>
                        <a:t>RDML Downey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libri"/>
                          <a:ea typeface="Times New Roman"/>
                        </a:rPr>
                        <a:t>CAPT(sel) Neville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libri"/>
                          <a:ea typeface="Times New Roman"/>
                        </a:rPr>
                        <a:t>Elyssa Parana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00" marR="47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67055" marR="0" indent="-567055" algn="l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03505" algn="l"/>
                        </a:tabLst>
                      </a:pPr>
                      <a:r>
                        <a:rPr lang="en-US" sz="105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Objective:  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  <a:tabLst>
                          <a:tab pos="103505" algn="l"/>
                        </a:tabLst>
                      </a:pPr>
                      <a:r>
                        <a:rPr lang="en-US" sz="105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Welcome/Opening Remarks  attendees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  <a:tabLst>
                          <a:tab pos="103505" algn="l"/>
                        </a:tabLst>
                      </a:pPr>
                      <a:r>
                        <a:rPr lang="en-US" sz="105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Agenda review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  <a:tabLst>
                          <a:tab pos="103505" algn="l"/>
                        </a:tabLst>
                      </a:pPr>
                      <a:r>
                        <a:rPr lang="en-US" sz="105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Potential CR Impact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7100" marR="47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002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0745-0830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00" marR="47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Commander’s Intent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00" marR="47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/>
                          <a:ea typeface="Times New Roman"/>
                        </a:rPr>
                        <a:t>RDML Downey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00" marR="47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63880" marR="0" indent="-56388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3505" algn="l"/>
                        </a:tabLst>
                      </a:pPr>
                      <a:r>
                        <a:rPr lang="en-US" sz="105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Objective:  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  <a:tabLst>
                          <a:tab pos="103505" algn="l"/>
                          <a:tab pos="1320165" algn="l"/>
                        </a:tabLst>
                      </a:pPr>
                      <a:r>
                        <a:rPr lang="en-US" sz="105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Commander’s intent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7100" marR="47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002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0830-0900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00" marR="47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Workload – Industrial Base stability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00" marR="47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/>
                          <a:ea typeface="Times New Roman"/>
                        </a:rPr>
                        <a:t>Tom Laverghetta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00" marR="47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63880" marR="0" indent="-56388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3505" algn="l"/>
                        </a:tabLst>
                      </a:pPr>
                      <a:r>
                        <a:rPr lang="en-US" sz="105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Objective: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  <a:tabLst>
                          <a:tab pos="103505" algn="l"/>
                        </a:tabLst>
                      </a:pPr>
                      <a:r>
                        <a:rPr lang="en-US" sz="105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Workload Forecasting Update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7100" marR="47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961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0900-0915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00" marR="47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Break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00" marR="47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All Attendees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00" marR="47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03505" algn="l"/>
                        </a:tabLst>
                      </a:pPr>
                      <a:r>
                        <a:rPr lang="en-US" sz="105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05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Break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00" marR="47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4013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0915-1000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00" marR="47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Contract Strategy Update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00" marR="47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libri"/>
                          <a:ea typeface="Times New Roman"/>
                        </a:rPr>
                        <a:t>CAPT(sel) Neville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libri"/>
                          <a:ea typeface="Times New Roman"/>
                        </a:rPr>
                        <a:t>Paul Martindale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effectLst/>
                          <a:latin typeface="+mn-lt"/>
                          <a:ea typeface="Times New Roman"/>
                        </a:rPr>
                        <a:t>Elyssa Parana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00" marR="47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63880" marR="0" indent="-56388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3505" algn="l"/>
                        </a:tabLst>
                      </a:pPr>
                      <a:r>
                        <a:rPr lang="en-US" sz="105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Objective: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  <a:tabLst>
                          <a:tab pos="103505" algn="l"/>
                        </a:tabLst>
                      </a:pPr>
                      <a:r>
                        <a:rPr lang="en-US" sz="105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Quad Chart Overview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  <a:tabLst>
                          <a:tab pos="103505" algn="l"/>
                        </a:tabLst>
                      </a:pPr>
                      <a:r>
                        <a:rPr lang="en-US" sz="105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Update on transition plan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  <a:tabLst>
                          <a:tab pos="103505" algn="l"/>
                        </a:tabLst>
                      </a:pPr>
                      <a:r>
                        <a:rPr lang="en-US" sz="105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Current status of contracts awarded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  <a:tabLst>
                          <a:tab pos="103505" algn="l"/>
                        </a:tabLst>
                      </a:pPr>
                      <a:r>
                        <a:rPr lang="en-US" sz="105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Non-Complex CMAV Contract Status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  <a:tabLst>
                          <a:tab pos="103505" algn="l"/>
                        </a:tabLst>
                      </a:pPr>
                      <a:r>
                        <a:rPr lang="en-US" sz="105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Navy Addressing Solicitation consistency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  <a:tabLst>
                          <a:tab pos="103505" algn="l"/>
                        </a:tabLst>
                      </a:pPr>
                      <a:r>
                        <a:rPr lang="en-US" sz="105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Solicit Industry Concerns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00" marR="47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7006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1000-1100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00" marR="47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Process Improvements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00" marR="47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libri"/>
                          <a:ea typeface="Times New Roman"/>
                        </a:rPr>
                        <a:t>Ted Sanders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libri"/>
                          <a:ea typeface="Times New Roman"/>
                        </a:rPr>
                        <a:t>Dale</a:t>
                      </a:r>
                      <a:r>
                        <a:rPr lang="en-US" sz="1000" b="1" baseline="0" dirty="0">
                          <a:effectLst/>
                          <a:latin typeface="Calibri"/>
                          <a:ea typeface="Times New Roman"/>
                        </a:rPr>
                        <a:t> Davis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00" marR="47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63880" marR="0" indent="-56388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3505" algn="l"/>
                        </a:tabLst>
                      </a:pPr>
                      <a:r>
                        <a:rPr lang="en-US" sz="105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Objective: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  <a:tabLst>
                          <a:tab pos="103505" algn="l"/>
                        </a:tabLst>
                      </a:pPr>
                      <a:r>
                        <a:rPr lang="en-US" sz="105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New Milestones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  <a:tabLst>
                          <a:tab pos="103505" algn="l"/>
                        </a:tabLst>
                      </a:pPr>
                      <a:r>
                        <a:rPr lang="en-US" sz="105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Work Integration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  <a:tabLst>
                          <a:tab pos="103505" algn="l"/>
                        </a:tabLst>
                      </a:pPr>
                      <a:r>
                        <a:rPr lang="en-US" sz="105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Quality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  <a:tabLst>
                          <a:tab pos="103505" algn="l"/>
                        </a:tabLst>
                      </a:pPr>
                      <a:r>
                        <a:rPr lang="en-US" sz="105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Shipyard Access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3505" algn="l"/>
                        </a:tabLst>
                      </a:pPr>
                      <a:r>
                        <a:rPr lang="en-US" sz="105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00" marR="47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87006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1100-1130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00" marR="47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Questions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00" marR="47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libri"/>
                          <a:ea typeface="Times New Roman"/>
                        </a:rPr>
                        <a:t>CAPT(sel) Neville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00" marR="47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63880" marR="0" indent="-56388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3505" algn="l"/>
                        </a:tabLst>
                      </a:pPr>
                      <a:r>
                        <a:rPr lang="en-US" sz="105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Objective: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  <a:tabLst>
                          <a:tab pos="103505" algn="l"/>
                        </a:tabLst>
                      </a:pPr>
                      <a:r>
                        <a:rPr lang="en-US" sz="105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Questions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7100" marR="47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5462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0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1130-1230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00" marR="47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563880" marR="0" indent="-563880" algn="l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03505" algn="l"/>
                        </a:tabLst>
                      </a:pPr>
                      <a:r>
                        <a:rPr lang="en-US" sz="10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Lunch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00" marR="47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85908" y="6475075"/>
            <a:ext cx="2133600" cy="365125"/>
          </a:xfrm>
          <a:prstGeom prst="rect">
            <a:avLst/>
          </a:prstGeom>
        </p:spPr>
        <p:txBody>
          <a:bodyPr/>
          <a:lstStyle/>
          <a:p>
            <a:fld id="{94B87F8A-E145-45CE-9872-3E670930A6B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002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12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5" y="1219200"/>
            <a:ext cx="9048548" cy="535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67851"/>
              </p:ext>
            </p:extLst>
          </p:nvPr>
        </p:nvGraphicFramePr>
        <p:xfrm>
          <a:off x="6096000" y="5029200"/>
          <a:ext cx="13716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242"/>
                <a:gridCol w="1068358"/>
              </a:tblGrid>
              <a:tr h="122889"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RFP release</a:t>
                      </a:r>
                      <a:endParaRPr lang="en-US" sz="8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2889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Source Selection </a:t>
                      </a:r>
                      <a:endParaRPr lang="en-US" sz="8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2889"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Avail Execution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1114278" y="196696"/>
            <a:ext cx="7267722" cy="723800"/>
          </a:xfrm>
        </p:spPr>
        <p:txBody>
          <a:bodyPr/>
          <a:lstStyle/>
          <a:p>
            <a:r>
              <a:rPr lang="en-US" sz="2800" dirty="0" smtClean="0"/>
              <a:t>Coast Wide Availabilities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5503611" y="1366733"/>
            <a:ext cx="0" cy="495786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5232685" y="3354329"/>
            <a:ext cx="353943" cy="75758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100" b="1" dirty="0" smtClean="0"/>
              <a:t>Time Now</a:t>
            </a:r>
            <a:endParaRPr lang="en-US" sz="1100" b="1" dirty="0"/>
          </a:p>
        </p:txBody>
      </p:sp>
      <p:sp>
        <p:nvSpPr>
          <p:cNvPr id="7" name="Rectangle 6"/>
          <p:cNvSpPr/>
          <p:nvPr/>
        </p:nvSpPr>
        <p:spPr>
          <a:xfrm>
            <a:off x="37806" y="6530753"/>
            <a:ext cx="8839200" cy="338500"/>
          </a:xfrm>
          <a:prstGeom prst="rect">
            <a:avLst/>
          </a:prstGeom>
        </p:spPr>
        <p:txBody>
          <a:bodyPr wrap="square" lIns="91387" tIns="45693" rIns="91387" bIns="45693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38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38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Distribution Statement A:  Approved for Public Release. Distribution is Unlimited</a:t>
            </a: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2888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61" y="1222323"/>
            <a:ext cx="9144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cs typeface="Arial" pitchFamily="34" charset="0"/>
              </a:rPr>
              <a:t>Norfolk Complex MAC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213" y="3596612"/>
            <a:ext cx="9144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cs typeface="Arial" pitchFamily="34" charset="0"/>
              </a:rPr>
              <a:t>San Diego Complex MAC</a:t>
            </a:r>
          </a:p>
        </p:txBody>
      </p:sp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1" y="3851036"/>
            <a:ext cx="8571141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7" y="1519418"/>
            <a:ext cx="8562975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454568"/>
              </p:ext>
            </p:extLst>
          </p:nvPr>
        </p:nvGraphicFramePr>
        <p:xfrm>
          <a:off x="7269712" y="5791200"/>
          <a:ext cx="13716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242"/>
                <a:gridCol w="1068358"/>
              </a:tblGrid>
              <a:tr h="122889"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RFP release</a:t>
                      </a:r>
                      <a:endParaRPr lang="en-US" sz="8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2889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Source Selection </a:t>
                      </a:r>
                      <a:endParaRPr lang="en-US" sz="8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2889"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Avail Execution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1114278" y="196696"/>
            <a:ext cx="7267722" cy="723800"/>
          </a:xfrm>
        </p:spPr>
        <p:txBody>
          <a:bodyPr/>
          <a:lstStyle/>
          <a:p>
            <a:r>
              <a:rPr lang="en-US" sz="2800" dirty="0" smtClean="0"/>
              <a:t>Homeport Availabilities</a:t>
            </a:r>
            <a:endParaRPr lang="en-US" sz="2800" dirty="0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6476999" y="1714451"/>
            <a:ext cx="0" cy="394633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6300027" y="5715000"/>
            <a:ext cx="353943" cy="75758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100" b="1" dirty="0" smtClean="0"/>
              <a:t>Time Now</a:t>
            </a:r>
            <a:endParaRPr lang="en-US" sz="1100" b="1" dirty="0"/>
          </a:p>
        </p:txBody>
      </p:sp>
      <p:sp>
        <p:nvSpPr>
          <p:cNvPr id="13" name="Rectangle 12"/>
          <p:cNvSpPr/>
          <p:nvPr/>
        </p:nvSpPr>
        <p:spPr>
          <a:xfrm>
            <a:off x="-4011" y="6484612"/>
            <a:ext cx="8839200" cy="338500"/>
          </a:xfrm>
          <a:prstGeom prst="rect">
            <a:avLst/>
          </a:prstGeom>
        </p:spPr>
        <p:txBody>
          <a:bodyPr wrap="square" lIns="91387" tIns="45693" rIns="91387" bIns="45693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38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38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Distribution Statement A:  Approved for Public Release. Distribution is Unlimited</a:t>
            </a: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5771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483" y="1053981"/>
            <a:ext cx="913794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648"/>
              </a:spcBef>
            </a:pPr>
            <a:r>
              <a:rPr lang="en-US" sz="1300" b="1" dirty="0" smtClean="0">
                <a:solidFill>
                  <a:srgbClr val="000000"/>
                </a:solidFill>
                <a:latin typeface="Arial (Body)"/>
              </a:rPr>
              <a:t>Non-Complex MAC-IDIQ scope includes:</a:t>
            </a:r>
          </a:p>
          <a:p>
            <a:pPr marL="285750" lvl="1" indent="-285750">
              <a:spcBef>
                <a:spcPts val="648"/>
              </a:spcBef>
              <a:buFont typeface="Wingdings" panose="05000000000000000000" pitchFamily="2" charset="2"/>
              <a:buChar char="q"/>
            </a:pPr>
            <a:r>
              <a:rPr lang="en-US" sz="1300" b="1" dirty="0" smtClean="0">
                <a:solidFill>
                  <a:srgbClr val="000000"/>
                </a:solidFill>
                <a:latin typeface="Arial (Body)"/>
              </a:rPr>
              <a:t>Continuous </a:t>
            </a:r>
            <a:r>
              <a:rPr lang="en-US" sz="1300" b="1" dirty="0">
                <a:solidFill>
                  <a:srgbClr val="000000"/>
                </a:solidFill>
                <a:latin typeface="Arial (Body)"/>
              </a:rPr>
              <a:t>Maintenance (CM) and Emergent Maintenance (EM) ship </a:t>
            </a:r>
            <a:r>
              <a:rPr lang="en-US" sz="1300" b="1" dirty="0" smtClean="0">
                <a:solidFill>
                  <a:srgbClr val="000000"/>
                </a:solidFill>
                <a:latin typeface="Arial (Body)"/>
              </a:rPr>
              <a:t>availabilities </a:t>
            </a:r>
            <a:r>
              <a:rPr lang="en-US" sz="1300" dirty="0">
                <a:solidFill>
                  <a:srgbClr val="000000"/>
                </a:solidFill>
                <a:latin typeface="Arial (Body)"/>
              </a:rPr>
              <a:t>(&lt; 6 months production duration</a:t>
            </a:r>
            <a:r>
              <a:rPr lang="en-US" sz="1300" dirty="0" smtClean="0">
                <a:solidFill>
                  <a:srgbClr val="000000"/>
                </a:solidFill>
                <a:latin typeface="Arial (Body)"/>
              </a:rPr>
              <a:t>) on Surface Combatants (DDG/CG) and Amphibious Ships (LPD/LSD/LHA/LHD)</a:t>
            </a:r>
          </a:p>
          <a:p>
            <a:pPr marL="285750" lvl="1" indent="-285750">
              <a:spcBef>
                <a:spcPts val="648"/>
              </a:spcBef>
              <a:buFont typeface="Wingdings" panose="05000000000000000000" pitchFamily="2" charset="2"/>
              <a:buChar char="q"/>
            </a:pPr>
            <a:r>
              <a:rPr lang="en-US" sz="1300" dirty="0" smtClean="0">
                <a:solidFill>
                  <a:srgbClr val="000000"/>
                </a:solidFill>
                <a:latin typeface="Arial (Body)"/>
              </a:rPr>
              <a:t>Non Complex EM/CM </a:t>
            </a:r>
            <a:r>
              <a:rPr lang="en-US" sz="1300" dirty="0">
                <a:solidFill>
                  <a:srgbClr val="000000"/>
                </a:solidFill>
                <a:latin typeface="Arial (Body)"/>
              </a:rPr>
              <a:t>requirements are not expected to include complex work on shipboard critical systems. </a:t>
            </a:r>
            <a:endParaRPr lang="en-US" sz="1300" dirty="0" smtClean="0">
              <a:solidFill>
                <a:srgbClr val="000000"/>
              </a:solidFill>
              <a:latin typeface="Arial (Body)"/>
            </a:endParaRPr>
          </a:p>
          <a:p>
            <a:pPr marL="285750" lvl="1" indent="-285750">
              <a:spcBef>
                <a:spcPts val="648"/>
              </a:spcBef>
              <a:buFont typeface="Wingdings" panose="05000000000000000000" pitchFamily="2" charset="2"/>
              <a:buChar char="q"/>
            </a:pPr>
            <a:endParaRPr lang="en-US" sz="1300" dirty="0">
              <a:solidFill>
                <a:srgbClr val="000000"/>
              </a:solidFill>
              <a:latin typeface="Arial (Body)"/>
            </a:endParaRPr>
          </a:p>
          <a:p>
            <a:pPr marL="285750" lvl="1" indent="-285750">
              <a:spcBef>
                <a:spcPts val="648"/>
              </a:spcBef>
              <a:buFont typeface="Wingdings" panose="05000000000000000000" pitchFamily="2" charset="2"/>
              <a:buChar char="q"/>
            </a:pPr>
            <a:endParaRPr lang="en-US" sz="1300" dirty="0" smtClean="0">
              <a:solidFill>
                <a:srgbClr val="000000"/>
              </a:solidFill>
              <a:latin typeface="Arial (Body)"/>
            </a:endParaRPr>
          </a:p>
          <a:p>
            <a:pPr marL="285750" lvl="1" indent="-285750">
              <a:spcBef>
                <a:spcPts val="648"/>
              </a:spcBef>
              <a:buFont typeface="Wingdings" panose="05000000000000000000" pitchFamily="2" charset="2"/>
              <a:buChar char="q"/>
            </a:pPr>
            <a:endParaRPr lang="en-US" sz="1300" dirty="0" smtClean="0">
              <a:solidFill>
                <a:srgbClr val="000000"/>
              </a:solidFill>
              <a:latin typeface="Arial (Body)"/>
            </a:endParaRPr>
          </a:p>
          <a:p>
            <a:pPr marL="285750" lvl="1" indent="-285750">
              <a:spcBef>
                <a:spcPts val="648"/>
              </a:spcBef>
              <a:buFont typeface="Wingdings" panose="05000000000000000000" pitchFamily="2" charset="2"/>
              <a:buChar char="q"/>
            </a:pPr>
            <a:endParaRPr lang="en-US" sz="1300" dirty="0">
              <a:solidFill>
                <a:srgbClr val="000000"/>
              </a:solidFill>
              <a:latin typeface="Arial (Body)"/>
            </a:endParaRPr>
          </a:p>
          <a:p>
            <a:pPr marL="285750" lvl="1" indent="-285750">
              <a:spcBef>
                <a:spcPts val="648"/>
              </a:spcBef>
              <a:buFont typeface="Wingdings" panose="05000000000000000000" pitchFamily="2" charset="2"/>
              <a:buChar char="q"/>
            </a:pPr>
            <a:endParaRPr lang="en-US" sz="1300" dirty="0" smtClean="0">
              <a:solidFill>
                <a:srgbClr val="000000"/>
              </a:solidFill>
              <a:latin typeface="Arial (Body)"/>
            </a:endParaRPr>
          </a:p>
          <a:p>
            <a:pPr marL="285750" lvl="1" indent="-285750">
              <a:spcBef>
                <a:spcPts val="648"/>
              </a:spcBef>
              <a:buFont typeface="Wingdings" panose="05000000000000000000" pitchFamily="2" charset="2"/>
              <a:buChar char="q"/>
            </a:pPr>
            <a:endParaRPr lang="en-US" sz="1300" dirty="0">
              <a:solidFill>
                <a:srgbClr val="000000"/>
              </a:solidFill>
              <a:latin typeface="Arial (Body)"/>
            </a:endParaRPr>
          </a:p>
          <a:p>
            <a:pPr marL="285750" lvl="1" indent="-285750">
              <a:spcBef>
                <a:spcPts val="648"/>
              </a:spcBef>
              <a:buFont typeface="Wingdings" panose="05000000000000000000" pitchFamily="2" charset="2"/>
              <a:buChar char="q"/>
            </a:pPr>
            <a:endParaRPr lang="en-US" sz="1300" dirty="0" smtClean="0">
              <a:solidFill>
                <a:srgbClr val="000000"/>
              </a:solidFill>
              <a:latin typeface="Arial (Body)"/>
            </a:endParaRPr>
          </a:p>
          <a:p>
            <a:pPr marL="285750" lvl="1" indent="-285750">
              <a:spcBef>
                <a:spcPts val="648"/>
              </a:spcBef>
              <a:buFont typeface="Wingdings" panose="05000000000000000000" pitchFamily="2" charset="2"/>
              <a:buChar char="q"/>
            </a:pPr>
            <a:endParaRPr lang="en-US" sz="1300" dirty="0">
              <a:solidFill>
                <a:srgbClr val="000000"/>
              </a:solidFill>
              <a:latin typeface="Arial (Body)"/>
            </a:endParaRPr>
          </a:p>
          <a:p>
            <a:pPr marL="285750" lvl="1" indent="-285750">
              <a:spcBef>
                <a:spcPts val="648"/>
              </a:spcBef>
              <a:buFont typeface="Wingdings" panose="05000000000000000000" pitchFamily="2" charset="2"/>
              <a:buChar char="q"/>
            </a:pPr>
            <a:r>
              <a:rPr lang="en-US" sz="1300" dirty="0" smtClean="0">
                <a:solidFill>
                  <a:srgbClr val="000000"/>
                </a:solidFill>
                <a:latin typeface="Arial (Body)"/>
              </a:rPr>
              <a:t>However</a:t>
            </a:r>
            <a:r>
              <a:rPr lang="en-US" sz="1300" dirty="0">
                <a:solidFill>
                  <a:srgbClr val="000000"/>
                </a:solidFill>
                <a:latin typeface="Arial (Body)"/>
              </a:rPr>
              <a:t>, complex requirements may also be </a:t>
            </a:r>
            <a:r>
              <a:rPr lang="en-US" sz="1300" dirty="0" smtClean="0">
                <a:solidFill>
                  <a:srgbClr val="000000"/>
                </a:solidFill>
                <a:latin typeface="Arial (Body)"/>
              </a:rPr>
              <a:t>procured under Non Complex MAC </a:t>
            </a:r>
            <a:r>
              <a:rPr lang="en-US" sz="1300" dirty="0">
                <a:solidFill>
                  <a:srgbClr val="000000"/>
                </a:solidFill>
                <a:latin typeface="Arial (Body)"/>
              </a:rPr>
              <a:t>when doing so is in the best interest of the </a:t>
            </a:r>
            <a:r>
              <a:rPr lang="en-US" sz="1300" dirty="0" smtClean="0">
                <a:solidFill>
                  <a:srgbClr val="000000"/>
                </a:solidFill>
                <a:latin typeface="Arial (Body)"/>
              </a:rPr>
              <a:t>Government</a:t>
            </a:r>
          </a:p>
          <a:p>
            <a:pPr marL="0" lvl="1">
              <a:spcBef>
                <a:spcPts val="648"/>
              </a:spcBef>
            </a:pPr>
            <a:r>
              <a:rPr lang="en-US" sz="1300" b="1" dirty="0" smtClean="0">
                <a:solidFill>
                  <a:srgbClr val="000000"/>
                </a:solidFill>
                <a:latin typeface="Arial (Body)"/>
              </a:rPr>
              <a:t>Complex </a:t>
            </a:r>
            <a:r>
              <a:rPr lang="en-US" sz="1300" b="1" dirty="0">
                <a:solidFill>
                  <a:srgbClr val="000000"/>
                </a:solidFill>
                <a:latin typeface="Arial (Body)"/>
              </a:rPr>
              <a:t>MAC-IDIQ </a:t>
            </a:r>
            <a:r>
              <a:rPr lang="en-US" sz="1300" b="1" dirty="0" smtClean="0">
                <a:solidFill>
                  <a:srgbClr val="000000"/>
                </a:solidFill>
                <a:latin typeface="Arial (Body)"/>
              </a:rPr>
              <a:t>scope includes  </a:t>
            </a:r>
          </a:p>
          <a:p>
            <a:pPr marL="285750" lvl="1" indent="-285750">
              <a:spcBef>
                <a:spcPts val="648"/>
              </a:spcBef>
              <a:buFont typeface="Wingdings" panose="05000000000000000000" pitchFamily="2" charset="2"/>
              <a:buChar char="q"/>
              <a:tabLst>
                <a:tab pos="282575" algn="l"/>
              </a:tabLst>
            </a:pPr>
            <a:r>
              <a:rPr lang="en-US" sz="1300" dirty="0" smtClean="0">
                <a:solidFill>
                  <a:srgbClr val="000000"/>
                </a:solidFill>
                <a:latin typeface="Arial (Body)"/>
              </a:rPr>
              <a:t>CNO Availabilities - Typically </a:t>
            </a:r>
            <a:r>
              <a:rPr lang="en-US" sz="1300" dirty="0">
                <a:solidFill>
                  <a:srgbClr val="000000"/>
                </a:solidFill>
                <a:latin typeface="Arial (Body)"/>
              </a:rPr>
              <a:t>require a high degree of integration across critical </a:t>
            </a:r>
            <a:r>
              <a:rPr lang="en-US" sz="1300" dirty="0" smtClean="0">
                <a:solidFill>
                  <a:srgbClr val="000000"/>
                </a:solidFill>
                <a:latin typeface="Arial (Body)"/>
              </a:rPr>
              <a:t>and/or </a:t>
            </a:r>
            <a:r>
              <a:rPr lang="en-US" sz="1300" dirty="0">
                <a:solidFill>
                  <a:srgbClr val="000000"/>
                </a:solidFill>
                <a:latin typeface="Arial (Body)"/>
              </a:rPr>
              <a:t>high growth </a:t>
            </a:r>
            <a:r>
              <a:rPr lang="en-US" sz="1300" dirty="0" smtClean="0">
                <a:solidFill>
                  <a:srgbClr val="000000"/>
                </a:solidFill>
                <a:latin typeface="Arial (Body)"/>
              </a:rPr>
              <a:t>systems </a:t>
            </a:r>
          </a:p>
          <a:p>
            <a:pPr marL="285750" lvl="1" indent="-285750">
              <a:spcBef>
                <a:spcPts val="648"/>
              </a:spcBef>
              <a:buFont typeface="Wingdings" panose="05000000000000000000" pitchFamily="2" charset="2"/>
              <a:buChar char="q"/>
              <a:tabLst>
                <a:tab pos="282575" algn="l"/>
              </a:tabLst>
            </a:pPr>
            <a:r>
              <a:rPr lang="en-US" sz="1300" dirty="0" smtClean="0">
                <a:solidFill>
                  <a:srgbClr val="000000"/>
                </a:solidFill>
                <a:latin typeface="Arial (Body)"/>
              </a:rPr>
              <a:t>Complex EM/CM including work on </a:t>
            </a:r>
            <a:r>
              <a:rPr lang="en-US" sz="1300" dirty="0">
                <a:solidFill>
                  <a:srgbClr val="000000"/>
                </a:solidFill>
                <a:latin typeface="Arial (Body)"/>
              </a:rPr>
              <a:t>shipboard critical </a:t>
            </a:r>
            <a:r>
              <a:rPr lang="en-US" sz="1300" dirty="0" smtClean="0">
                <a:solidFill>
                  <a:srgbClr val="000000"/>
                </a:solidFill>
                <a:latin typeface="Arial (Body)"/>
              </a:rPr>
              <a:t>systems</a:t>
            </a:r>
          </a:p>
          <a:p>
            <a:pPr marL="285750" lvl="1" indent="-285750">
              <a:spcBef>
                <a:spcPts val="648"/>
              </a:spcBef>
              <a:buFont typeface="Wingdings" panose="05000000000000000000" pitchFamily="2" charset="2"/>
              <a:buChar char="q"/>
              <a:tabLst>
                <a:tab pos="282575" algn="l"/>
              </a:tabLst>
            </a:pPr>
            <a:r>
              <a:rPr lang="en-US" sz="1300" dirty="0" smtClean="0">
                <a:solidFill>
                  <a:srgbClr val="000000"/>
                </a:solidFill>
                <a:latin typeface="Arial (Body)"/>
              </a:rPr>
              <a:t>Non-complex requirements, including “Super CMAVs”, </a:t>
            </a:r>
            <a:r>
              <a:rPr lang="en-US" sz="1300" dirty="0">
                <a:solidFill>
                  <a:srgbClr val="000000"/>
                </a:solidFill>
                <a:latin typeface="Arial (Body)"/>
              </a:rPr>
              <a:t>may be procured under Complex MAC-IDIQ when doing so is in the best interest of the Government</a:t>
            </a:r>
          </a:p>
          <a:p>
            <a:pPr marL="233363" lvl="1" indent="-233363">
              <a:spcBef>
                <a:spcPts val="648"/>
              </a:spcBef>
              <a:buFont typeface="Wingdings" panose="05000000000000000000" pitchFamily="2" charset="2"/>
              <a:buChar char="q"/>
            </a:pPr>
            <a:endParaRPr lang="en-US" sz="1300" dirty="0">
              <a:solidFill>
                <a:srgbClr val="000000"/>
              </a:solidFill>
              <a:latin typeface="Arial (Body)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1142999" y="166200"/>
            <a:ext cx="6705601" cy="716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3500" tIns="25400" rIns="63500" bIns="2540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eaLnBrk="0" hangingPunct="0">
              <a:lnSpc>
                <a:spcPct val="90000"/>
              </a:lnSpc>
              <a:defRPr sz="2800">
                <a:solidFill>
                  <a:srgbClr val="002060"/>
                </a:solidFill>
                <a:latin typeface="Arial" pitchFamily="34" charset="0"/>
                <a:ea typeface="+mn-ea"/>
                <a:cs typeface="+mn-cs"/>
              </a:defRPr>
            </a:lvl1pPr>
            <a:lvl2pPr algn="ctr" eaLnBrk="0" hangingPunct="0">
              <a:defRPr sz="3600">
                <a:latin typeface="Arial" pitchFamily="34" charset="0"/>
              </a:defRPr>
            </a:lvl2pPr>
            <a:lvl3pPr algn="ctr" eaLnBrk="0" hangingPunct="0">
              <a:defRPr sz="3600">
                <a:latin typeface="Arial" pitchFamily="34" charset="0"/>
              </a:defRPr>
            </a:lvl3pPr>
            <a:lvl4pPr algn="ctr" eaLnBrk="0" hangingPunct="0">
              <a:defRPr sz="3600">
                <a:latin typeface="Arial" pitchFamily="34" charset="0"/>
              </a:defRPr>
            </a:lvl4pPr>
            <a:lvl5pPr algn="ctr" eaLnBrk="0" hangingPunct="0">
              <a:defRPr sz="3600">
                <a:latin typeface="Arial" pitchFamily="34" charset="0"/>
              </a:defRPr>
            </a:lvl5pPr>
            <a:lvl6pPr marL="457135" algn="ctr" fontAlgn="base">
              <a:spcBef>
                <a:spcPct val="0"/>
              </a:spcBef>
              <a:spcAft>
                <a:spcPct val="0"/>
              </a:spcAft>
              <a:defRPr sz="3600">
                <a:latin typeface="Arial" pitchFamily="34" charset="0"/>
              </a:defRPr>
            </a:lvl6pPr>
            <a:lvl7pPr marL="914269" algn="ctr" fontAlgn="base">
              <a:spcBef>
                <a:spcPct val="0"/>
              </a:spcBef>
              <a:spcAft>
                <a:spcPct val="0"/>
              </a:spcAft>
              <a:defRPr sz="3600">
                <a:latin typeface="Arial" pitchFamily="34" charset="0"/>
              </a:defRPr>
            </a:lvl7pPr>
            <a:lvl8pPr marL="1371404" algn="ctr" fontAlgn="base">
              <a:spcBef>
                <a:spcPct val="0"/>
              </a:spcBef>
              <a:spcAft>
                <a:spcPct val="0"/>
              </a:spcAft>
              <a:defRPr sz="3600">
                <a:latin typeface="Arial" pitchFamily="34" charset="0"/>
              </a:defRPr>
            </a:lvl8pPr>
            <a:lvl9pPr marL="1828539" algn="ctr" fontAlgn="base">
              <a:spcBef>
                <a:spcPct val="0"/>
              </a:spcBef>
              <a:spcAft>
                <a:spcPct val="0"/>
              </a:spcAft>
              <a:defRPr sz="3600">
                <a:latin typeface="Arial" pitchFamily="34" charset="0"/>
              </a:defRPr>
            </a:lvl9pPr>
          </a:lstStyle>
          <a:p>
            <a:pPr algn="ctr" defTabSz="911225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/>
              <a:t> 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 pitchFamily="34" charset="0"/>
              </a:rPr>
              <a:t>Small Business Set Aside </a:t>
            </a:r>
          </a:p>
          <a:p>
            <a:pPr algn="ctr" defTabSz="911225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 pitchFamily="34" charset="0"/>
              </a:rPr>
              <a:t>Non-Complex MAC-IDIQ Contract Scope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648333"/>
              </p:ext>
            </p:extLst>
          </p:nvPr>
        </p:nvGraphicFramePr>
        <p:xfrm>
          <a:off x="609600" y="2057400"/>
          <a:ext cx="3656120" cy="2194560"/>
        </p:xfrm>
        <a:graphic>
          <a:graphicData uri="http://schemas.openxmlformats.org/drawingml/2006/table">
            <a:tbl>
              <a:tblPr firstRow="1" firstCol="1" bandRow="1"/>
              <a:tblGrid>
                <a:gridCol w="3656120"/>
              </a:tblGrid>
              <a:tr h="1215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2971800" algn="ctr"/>
                          <a:tab pos="3200400" algn="l"/>
                        </a:tabLs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All Ship Class Critical Systems: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4759" marR="64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17145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2971800" algn="ctr"/>
                          <a:tab pos="3200400" algn="l"/>
                        </a:tabLs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Main Reduction Gear (MRG)</a:t>
                      </a:r>
                    </a:p>
                  </a:txBody>
                  <a:tcPr marL="64759" marR="64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917">
                <a:tc>
                  <a:txBody>
                    <a:bodyPr/>
                    <a:lstStyle/>
                    <a:p>
                      <a:pPr marL="17145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2971800" algn="ctr"/>
                          <a:tab pos="3200400" algn="l"/>
                        </a:tabLs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Main Reduction Gear (MRG) L/O System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4759" marR="64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17145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2971800" algn="ctr"/>
                          <a:tab pos="3200400" algn="l"/>
                        </a:tabLs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MRG Coupling / Clutches</a:t>
                      </a:r>
                    </a:p>
                  </a:txBody>
                  <a:tcPr marL="64759" marR="64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17145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2971800" algn="ctr"/>
                          <a:tab pos="3200400" algn="l"/>
                        </a:tabLs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Shafting and Bearing Systems</a:t>
                      </a:r>
                    </a:p>
                  </a:txBody>
                  <a:tcPr marL="64759" marR="64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17145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2971800" algn="ctr"/>
                          <a:tab pos="3200400" algn="l"/>
                        </a:tabLs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Steering Systems</a:t>
                      </a:r>
                    </a:p>
                  </a:txBody>
                  <a:tcPr marL="64759" marR="64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2971800" algn="ctr"/>
                          <a:tab pos="3200400" algn="l"/>
                        </a:tabLs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4759" marR="64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2971800" algn="ctr"/>
                          <a:tab pos="3200400" algn="l"/>
                        </a:tabLs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LSD 41/49 &amp; LPD 17 Class Critical Systems:</a:t>
                      </a:r>
                    </a:p>
                  </a:txBody>
                  <a:tcPr marL="64759" marR="64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marR="0" indent="17145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2971800" algn="ctr"/>
                          <a:tab pos="3200400" algn="l"/>
                        </a:tabLs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Main Propulsion Diesel Engine (MPDE)</a:t>
                      </a:r>
                    </a:p>
                  </a:txBody>
                  <a:tcPr marL="64759" marR="64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marR="0" indent="17145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2971800" algn="ctr"/>
                          <a:tab pos="3200400" algn="l"/>
                        </a:tabLs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MPDE Lube Oil System</a:t>
                      </a:r>
                    </a:p>
                  </a:txBody>
                  <a:tcPr marL="64759" marR="64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marR="0" indent="17145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2971800" algn="ctr"/>
                          <a:tab pos="3200400" algn="l"/>
                        </a:tabLs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MPDE Fuel Oil System</a:t>
                      </a:r>
                    </a:p>
                  </a:txBody>
                  <a:tcPr marL="64759" marR="64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marR="0" indent="17145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2971800" algn="ctr"/>
                          <a:tab pos="3200400" algn="l"/>
                        </a:tabLs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Ship Service Diesel Generator (SSDG)</a:t>
                      </a:r>
                    </a:p>
                  </a:txBody>
                  <a:tcPr marL="64759" marR="64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marR="0" indent="17145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2971800" algn="ctr"/>
                          <a:tab pos="3200400" algn="l"/>
                        </a:tabLs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SSDG Lube Oil System &amp; Pedestal Bearings</a:t>
                      </a:r>
                    </a:p>
                  </a:txBody>
                  <a:tcPr marL="64759" marR="64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marR="0" indent="17145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2971800" algn="ctr"/>
                          <a:tab pos="3200400" algn="l"/>
                        </a:tabLs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SSDG Fuel Oil Systems</a:t>
                      </a:r>
                    </a:p>
                  </a:txBody>
                  <a:tcPr marL="64759" marR="64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836">
                <a:tc>
                  <a:txBody>
                    <a:bodyPr/>
                    <a:lstStyle/>
                    <a:p>
                      <a:pPr marL="0" marR="0" indent="17145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2971800" algn="ctr"/>
                          <a:tab pos="3200400" algn="l"/>
                        </a:tabLs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LPD17 Class Titanium Piping Systems</a:t>
                      </a:r>
                    </a:p>
                    <a:p>
                      <a:pPr marL="0" marR="0" indent="17145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2971800" algn="ctr"/>
                          <a:tab pos="3200400" algn="l"/>
                        </a:tabLs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Shipboard Central Hydraulics Systems</a:t>
                      </a:r>
                    </a:p>
                  </a:txBody>
                  <a:tcPr marL="64759" marR="64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99006"/>
              </p:ext>
            </p:extLst>
          </p:nvPr>
        </p:nvGraphicFramePr>
        <p:xfrm>
          <a:off x="4996166" y="2066959"/>
          <a:ext cx="3352800" cy="1920240"/>
        </p:xfrm>
        <a:graphic>
          <a:graphicData uri="http://schemas.openxmlformats.org/drawingml/2006/table">
            <a:tbl>
              <a:tblPr firstRow="1" firstCol="1" bandRow="1"/>
              <a:tblGrid>
                <a:gridCol w="3352800"/>
              </a:tblGrid>
              <a:tr h="1297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2971800" algn="ctr"/>
                          <a:tab pos="3200400" algn="l"/>
                        </a:tabLs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DDG-51/CG-47/LHD-8/LHA-6 Class Critical Systems:</a:t>
                      </a:r>
                    </a:p>
                  </a:txBody>
                  <a:tcPr marL="64759" marR="64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713">
                <a:tc>
                  <a:txBody>
                    <a:bodyPr/>
                    <a:lstStyle/>
                    <a:p>
                      <a:pPr marL="0" marR="0" indent="17145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2971800" algn="ctr"/>
                          <a:tab pos="3200400" algn="l"/>
                        </a:tabLs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Gas Turbine Module (GTM) Lube Oil</a:t>
                      </a:r>
                    </a:p>
                  </a:txBody>
                  <a:tcPr marL="64759" marR="64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713">
                <a:tc>
                  <a:txBody>
                    <a:bodyPr/>
                    <a:lstStyle/>
                    <a:p>
                      <a:pPr marL="0" marR="0" indent="17145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2971800" algn="ctr"/>
                          <a:tab pos="3200400" algn="l"/>
                        </a:tabLs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GTM Fuel Oil System</a:t>
                      </a:r>
                    </a:p>
                  </a:txBody>
                  <a:tcPr marL="64759" marR="64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713">
                <a:tc>
                  <a:txBody>
                    <a:bodyPr/>
                    <a:lstStyle/>
                    <a:p>
                      <a:pPr marL="0" marR="0" indent="17145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2971800" algn="ctr"/>
                          <a:tab pos="3200400" algn="l"/>
                        </a:tabLs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Gas Turbine Generator (GTG) Fuel Oil System</a:t>
                      </a:r>
                    </a:p>
                  </a:txBody>
                  <a:tcPr marL="64759" marR="64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713">
                <a:tc>
                  <a:txBody>
                    <a:bodyPr/>
                    <a:lstStyle/>
                    <a:p>
                      <a:pPr marL="0" marR="0" indent="17145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2971800" algn="ctr"/>
                          <a:tab pos="3200400" algn="l"/>
                        </a:tabLs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SSDG Engine (LHD-8/LHA-6 only)</a:t>
                      </a:r>
                    </a:p>
                  </a:txBody>
                  <a:tcPr marL="64759" marR="64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713">
                <a:tc>
                  <a:txBody>
                    <a:bodyPr/>
                    <a:lstStyle/>
                    <a:p>
                      <a:pPr marL="0" marR="0" indent="17145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2971800" algn="ctr"/>
                          <a:tab pos="3200400" algn="l"/>
                        </a:tabLs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SSDG Lube Oil Systems (LHD-8/LHA-6 only)</a:t>
                      </a:r>
                    </a:p>
                  </a:txBody>
                  <a:tcPr marL="64759" marR="64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713">
                <a:tc>
                  <a:txBody>
                    <a:bodyPr/>
                    <a:lstStyle/>
                    <a:p>
                      <a:pPr marL="0" marR="0" indent="17145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2971800" algn="ctr"/>
                          <a:tab pos="3200400" algn="l"/>
                        </a:tabLs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SSDG Fuel Oil Systems(LHD-8/LHA-6 only)</a:t>
                      </a:r>
                    </a:p>
                  </a:txBody>
                  <a:tcPr marL="64759" marR="64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713">
                <a:tc>
                  <a:txBody>
                    <a:bodyPr/>
                    <a:lstStyle/>
                    <a:p>
                      <a:pPr marL="0" marR="0" indent="17145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2971800" algn="ctr"/>
                          <a:tab pos="3200400" algn="l"/>
                        </a:tabLs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4759" marR="64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7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2971800" algn="ctr"/>
                          <a:tab pos="3200400" algn="l"/>
                        </a:tabLs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LPD-4/LHD-1/LHA-1-7 Class Critical Systems:</a:t>
                      </a:r>
                    </a:p>
                  </a:txBody>
                  <a:tcPr marL="64759" marR="64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713">
                <a:tc>
                  <a:txBody>
                    <a:bodyPr/>
                    <a:lstStyle/>
                    <a:p>
                      <a:pPr marL="0" marR="0" indent="17145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2971800" algn="ctr"/>
                          <a:tab pos="3200400" algn="l"/>
                        </a:tabLs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Main Boiler</a:t>
                      </a:r>
                    </a:p>
                  </a:txBody>
                  <a:tcPr marL="64759" marR="64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713">
                <a:tc>
                  <a:txBody>
                    <a:bodyPr/>
                    <a:lstStyle/>
                    <a:p>
                      <a:pPr marL="0" marR="0" indent="17145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2971800" algn="ctr"/>
                          <a:tab pos="3200400" algn="l"/>
                        </a:tabLs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HP/LP Turbines</a:t>
                      </a:r>
                    </a:p>
                  </a:txBody>
                  <a:tcPr marL="64759" marR="64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713">
                <a:tc>
                  <a:txBody>
                    <a:bodyPr/>
                    <a:lstStyle/>
                    <a:p>
                      <a:pPr marL="0" marR="0" indent="17145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2971800" algn="ctr"/>
                          <a:tab pos="3200400" algn="l"/>
                        </a:tabLs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Turbine LO Systems</a:t>
                      </a:r>
                    </a:p>
                  </a:txBody>
                  <a:tcPr marL="64759" marR="64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713">
                <a:tc>
                  <a:txBody>
                    <a:bodyPr/>
                    <a:lstStyle/>
                    <a:p>
                      <a:pPr marL="0" marR="0" indent="17145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2971800" algn="ctr"/>
                          <a:tab pos="3200400" algn="l"/>
                        </a:tabLs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SSTG / EDG Engines</a:t>
                      </a:r>
                    </a:p>
                  </a:txBody>
                  <a:tcPr marL="64759" marR="64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713">
                <a:tc>
                  <a:txBody>
                    <a:bodyPr/>
                    <a:lstStyle/>
                    <a:p>
                      <a:pPr marL="0" marR="0" indent="17145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2971800" algn="ctr"/>
                          <a:tab pos="3200400" algn="l"/>
                        </a:tabLs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Main Steam System (LVL1 material control) </a:t>
                      </a:r>
                    </a:p>
                  </a:txBody>
                  <a:tcPr marL="64759" marR="64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32084" y="6510700"/>
            <a:ext cx="8839200" cy="338500"/>
          </a:xfrm>
          <a:prstGeom prst="rect">
            <a:avLst/>
          </a:prstGeom>
        </p:spPr>
        <p:txBody>
          <a:bodyPr wrap="square" lIns="91387" tIns="45693" rIns="91387" bIns="45693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38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38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Distribution Statement A:  Approved for Public Release. Distribution is Unlimited</a:t>
            </a: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7430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86800" y="6553200"/>
            <a:ext cx="457200" cy="30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4F3D674-79F5-4ABF-93EF-62781DFE453D}" type="slidenum">
              <a:rPr lang="en-US" altLang="en-US" sz="1100" smtClean="0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1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03663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8" rIns="91350" bIns="45678" anchor="ctr"/>
          <a:lstStyle/>
          <a:p>
            <a:pPr algn="ctr" defTabSz="913524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1429747" y="196696"/>
            <a:ext cx="6284506" cy="72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8" rIns="91350" bIns="45678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6762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352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028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704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smtClean="0"/>
              <a:t>BACKUP</a:t>
            </a:r>
            <a:endParaRPr lang="en-US" dirty="0"/>
          </a:p>
        </p:txBody>
      </p:sp>
      <p:pic>
        <p:nvPicPr>
          <p:cNvPr id="11" name="Picture 2" descr="I:\Graphics\Logos and Flags\SEA 21\sea log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2556" y="-88600"/>
            <a:ext cx="1238504" cy="1125238"/>
          </a:xfrm>
          <a:prstGeom prst="rect">
            <a:avLst/>
          </a:prstGeom>
          <a:noFill/>
          <a:effectLst>
            <a:outerShdw blurRad="355600" dist="215900" dir="54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850" y="105569"/>
            <a:ext cx="1403557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710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5250"/>
            <a:ext cx="7239000" cy="831850"/>
          </a:xfrm>
        </p:spPr>
        <p:txBody>
          <a:bodyPr>
            <a:normAutofit/>
          </a:bodyPr>
          <a:lstStyle/>
          <a:p>
            <a:r>
              <a:rPr lang="en-US" sz="2700" b="1" i="1" kern="0" dirty="0">
                <a:solidFill>
                  <a:srgbClr val="1D1D7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Arial" pitchFamily="34" charset="0"/>
              </a:rPr>
              <a:t>Leadership Changes/Guidance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990600"/>
            <a:ext cx="4724400" cy="5638800"/>
          </a:xfrm>
          <a:ln w="38100">
            <a:solidFill>
              <a:srgbClr val="000066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sz="1400" b="1" dirty="0"/>
              <a:t>Multiple leadership changes within the NAVSEA Surface Ship Stakeholder Community:</a:t>
            </a:r>
          </a:p>
          <a:p>
            <a:pPr lvl="1"/>
            <a:r>
              <a:rPr lang="en-US" sz="1400" dirty="0"/>
              <a:t>COMNAVSEA</a:t>
            </a:r>
          </a:p>
          <a:p>
            <a:pPr lvl="2"/>
            <a:r>
              <a:rPr lang="en-US" sz="1400" dirty="0"/>
              <a:t>VADM Moore relieved VADM Hilarides</a:t>
            </a:r>
          </a:p>
          <a:p>
            <a:pPr lvl="1"/>
            <a:r>
              <a:rPr lang="en-US" sz="1400" dirty="0"/>
              <a:t>SEA04</a:t>
            </a:r>
            <a:r>
              <a:rPr lang="en-US" sz="1600" dirty="0"/>
              <a:t> </a:t>
            </a:r>
          </a:p>
          <a:p>
            <a:pPr lvl="2"/>
            <a:r>
              <a:rPr lang="en-US" sz="1400" dirty="0"/>
              <a:t>Ms. Smoot assumed duties from RADM Whitney</a:t>
            </a:r>
          </a:p>
          <a:p>
            <a:pPr lvl="1"/>
            <a:r>
              <a:rPr lang="en-US" sz="1400" dirty="0"/>
              <a:t>SEA05</a:t>
            </a:r>
          </a:p>
          <a:p>
            <a:pPr lvl="2"/>
            <a:r>
              <a:rPr lang="en-US" sz="1400" dirty="0"/>
              <a:t>RDML Selby relieved RADM Fuller</a:t>
            </a:r>
          </a:p>
          <a:p>
            <a:pPr lvl="1"/>
            <a:r>
              <a:rPr lang="en-US" sz="1400" dirty="0"/>
              <a:t>SEA21/CNRMC</a:t>
            </a:r>
            <a:r>
              <a:rPr lang="en-US" sz="1600" dirty="0"/>
              <a:t> </a:t>
            </a:r>
          </a:p>
          <a:p>
            <a:pPr lvl="2"/>
            <a:r>
              <a:rPr lang="en-US" sz="1400" dirty="0"/>
              <a:t>RDML Downey relieved RDML Galinis</a:t>
            </a:r>
          </a:p>
          <a:p>
            <a:pPr lvl="1"/>
            <a:r>
              <a:rPr lang="en-US" sz="1400" dirty="0"/>
              <a:t>PEO SHIPS</a:t>
            </a:r>
          </a:p>
          <a:p>
            <a:pPr lvl="2"/>
            <a:r>
              <a:rPr lang="en-US" sz="1400" dirty="0"/>
              <a:t>RDML Galinis relieved RADM Gale</a:t>
            </a:r>
          </a:p>
          <a:p>
            <a:pPr lvl="1"/>
            <a:r>
              <a:rPr lang="en-US" sz="1400" dirty="0"/>
              <a:t>PEO Carriers</a:t>
            </a:r>
          </a:p>
          <a:p>
            <a:pPr lvl="2"/>
            <a:r>
              <a:rPr lang="en-US" sz="1400" dirty="0"/>
              <a:t>RADM Antonio relieved VADM Moore</a:t>
            </a:r>
          </a:p>
          <a:p>
            <a:pPr lvl="1"/>
            <a:r>
              <a:rPr lang="en-US" sz="1400" dirty="0"/>
              <a:t>PEO LCS</a:t>
            </a:r>
          </a:p>
          <a:p>
            <a:pPr lvl="2"/>
            <a:r>
              <a:rPr lang="en-US" sz="1400" dirty="0"/>
              <a:t>RADM Neagley relieved RADM Antonio</a:t>
            </a:r>
          </a:p>
          <a:p>
            <a:pPr lvl="1"/>
            <a:r>
              <a:rPr lang="en-US" sz="1400" dirty="0"/>
              <a:t>NSWC</a:t>
            </a:r>
          </a:p>
          <a:p>
            <a:pPr lvl="2"/>
            <a:r>
              <a:rPr lang="en-US" sz="1400" dirty="0"/>
              <a:t>RDML Druggan relieved RDML Selby</a:t>
            </a:r>
          </a:p>
          <a:p>
            <a:pPr lvl="1"/>
            <a:r>
              <a:rPr lang="en-US" sz="1400" dirty="0"/>
              <a:t>PMS 407</a:t>
            </a:r>
          </a:p>
          <a:p>
            <a:pPr lvl="2"/>
            <a:r>
              <a:rPr lang="en-US" sz="1400" dirty="0"/>
              <a:t>CAPT Byrne relieved CAPT Zobel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953000" y="990600"/>
            <a:ext cx="4038600" cy="5638800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rgbClr val="000066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0000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300" u="sng" kern="0" dirty="0"/>
              <a:t>CNO Guidance</a:t>
            </a:r>
          </a:p>
          <a:p>
            <a:pPr lvl="1" indent="-342900">
              <a:buFont typeface="+mj-lt"/>
              <a:buAutoNum type="arabicPeriod"/>
            </a:pPr>
            <a:r>
              <a:rPr lang="en-US" sz="1300" dirty="0"/>
              <a:t>Remain ready to meet current challenges, today</a:t>
            </a:r>
          </a:p>
          <a:p>
            <a:pPr lvl="1" indent="-342900">
              <a:buFont typeface="+mj-lt"/>
              <a:buAutoNum type="arabicPeriod"/>
            </a:pPr>
            <a:r>
              <a:rPr lang="en-US" sz="1300" dirty="0"/>
              <a:t>Build a relevant and capable future force</a:t>
            </a:r>
          </a:p>
          <a:p>
            <a:pPr lvl="1" indent="-342900">
              <a:buFont typeface="+mj-lt"/>
              <a:buAutoNum type="arabicPeriod"/>
            </a:pPr>
            <a:r>
              <a:rPr lang="en-US" sz="1300" dirty="0"/>
              <a:t>Enable and support our Sailors, Navy Civilians, and their Families</a:t>
            </a:r>
          </a:p>
          <a:p>
            <a:pPr marL="400050" lvl="1" indent="0">
              <a:buNone/>
            </a:pPr>
            <a:endParaRPr lang="en-US" sz="1300" kern="0" dirty="0"/>
          </a:p>
          <a:p>
            <a:pPr marL="0" indent="0" algn="ctr">
              <a:buNone/>
            </a:pPr>
            <a:r>
              <a:rPr lang="en-US" sz="1300" u="sng" kern="0" dirty="0"/>
              <a:t>NAVSEA Commanders Intent/</a:t>
            </a:r>
            <a:r>
              <a:rPr lang="en-US" sz="1300" u="sng" kern="0" dirty="0" smtClean="0"/>
              <a:t>Priorities</a:t>
            </a:r>
            <a:endParaRPr lang="en-US" sz="1300" u="sng" kern="0" dirty="0"/>
          </a:p>
          <a:p>
            <a:pPr marL="800100" lvl="1" indent="-342900">
              <a:buFont typeface="+mj-lt"/>
              <a:buAutoNum type="arabicPeriod"/>
            </a:pPr>
            <a:r>
              <a:rPr lang="en-US" sz="1300" kern="0" dirty="0"/>
              <a:t>On-Time Delivery of Ships  and Submarines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300" kern="0" dirty="0"/>
              <a:t>Culture of Affordability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300" kern="0" dirty="0"/>
              <a:t>Cybersecurity</a:t>
            </a:r>
          </a:p>
          <a:p>
            <a:pPr marL="457200" lvl="1" indent="0">
              <a:buNone/>
            </a:pPr>
            <a:endParaRPr lang="en-US" sz="1300" kern="0" dirty="0"/>
          </a:p>
          <a:p>
            <a:pPr marL="0" indent="0" algn="ctr">
              <a:buNone/>
            </a:pPr>
            <a:r>
              <a:rPr lang="en-US" sz="1300" u="sng" kern="0" dirty="0"/>
              <a:t>SEA21/CNRMC Core Tenants/Priorities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300" dirty="0"/>
              <a:t>Availability Execution and Performance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300" dirty="0"/>
              <a:t>Fleet Sustainment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300" dirty="0"/>
              <a:t>Surface Ship Contracting Strategy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300" dirty="0"/>
              <a:t>CG and LSD Modernization Strategy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300" dirty="0"/>
              <a:t>LCS Sustainment &amp; Maintenance</a:t>
            </a:r>
            <a:endParaRPr lang="en-US" sz="1300" kern="0" dirty="0"/>
          </a:p>
        </p:txBody>
      </p:sp>
      <p:sp>
        <p:nvSpPr>
          <p:cNvPr id="11" name="Down Arrow 10"/>
          <p:cNvSpPr/>
          <p:nvPr/>
        </p:nvSpPr>
        <p:spPr bwMode="auto">
          <a:xfrm>
            <a:off x="6972300" y="3019245"/>
            <a:ext cx="484632" cy="978408"/>
          </a:xfrm>
          <a:prstGeom prst="downArrow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marL="342900" indent="-342900" algn="ctr">
              <a:lnSpc>
                <a:spcPct val="80000"/>
              </a:lnSpc>
              <a:spcBef>
                <a:spcPct val="35000"/>
              </a:spcBef>
              <a:buFontTx/>
              <a:buChar char="•"/>
            </a:pPr>
            <a:endParaRPr lang="en-US" sz="1800" dirty="0">
              <a:solidFill>
                <a:srgbClr val="000066"/>
              </a:solidFill>
            </a:endParaRPr>
          </a:p>
        </p:txBody>
      </p:sp>
      <p:sp>
        <p:nvSpPr>
          <p:cNvPr id="12" name="Down Arrow 11"/>
          <p:cNvSpPr/>
          <p:nvPr/>
        </p:nvSpPr>
        <p:spPr bwMode="auto">
          <a:xfrm>
            <a:off x="6854190" y="2562225"/>
            <a:ext cx="360426" cy="380012"/>
          </a:xfrm>
          <a:prstGeom prst="downArrow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marL="342900" indent="-342900" algn="ctr">
              <a:lnSpc>
                <a:spcPct val="80000"/>
              </a:lnSpc>
              <a:spcBef>
                <a:spcPct val="35000"/>
              </a:spcBef>
              <a:buFontTx/>
              <a:buChar char="•"/>
            </a:pPr>
            <a:endParaRPr lang="en-US" sz="1800" dirty="0">
              <a:solidFill>
                <a:srgbClr val="000066"/>
              </a:solidFill>
            </a:endParaRPr>
          </a:p>
        </p:txBody>
      </p:sp>
      <p:sp>
        <p:nvSpPr>
          <p:cNvPr id="14" name="Down Arrow 13"/>
          <p:cNvSpPr/>
          <p:nvPr/>
        </p:nvSpPr>
        <p:spPr bwMode="auto">
          <a:xfrm>
            <a:off x="6854190" y="3963388"/>
            <a:ext cx="360426" cy="380012"/>
          </a:xfrm>
          <a:prstGeom prst="downArrow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marL="342900" indent="-342900" algn="ctr">
              <a:lnSpc>
                <a:spcPct val="80000"/>
              </a:lnSpc>
              <a:spcBef>
                <a:spcPct val="35000"/>
              </a:spcBef>
              <a:buFontTx/>
              <a:buChar char="•"/>
            </a:pPr>
            <a:endParaRPr lang="en-US" sz="1800" dirty="0">
              <a:solidFill>
                <a:srgbClr val="0000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989D-1867-4F8A-94A9-83238ED8374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646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7"/>
          <p:cNvSpPr/>
          <p:nvPr/>
        </p:nvSpPr>
        <p:spPr>
          <a:xfrm rot="10800000">
            <a:off x="1882833" y="1524000"/>
            <a:ext cx="5965767" cy="4267200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 anchor="ctr"/>
          <a:lstStyle/>
          <a:p>
            <a:pPr eaLnBrk="0" hangingPunct="0">
              <a:defRPr/>
            </a:pPr>
            <a:r>
              <a:rPr lang="en-US" sz="2700" b="1" i="1" kern="0" dirty="0">
                <a:solidFill>
                  <a:srgbClr val="1D1D7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Arial" pitchFamily="34" charset="0"/>
              </a:rPr>
              <a:t>Executing Navy Priorities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614351" y="2374545"/>
            <a:ext cx="2094807" cy="1264195"/>
            <a:chOff x="3505200" y="2912273"/>
            <a:chExt cx="2133600" cy="1143000"/>
          </a:xfrm>
        </p:grpSpPr>
        <p:sp>
          <p:nvSpPr>
            <p:cNvPr id="24" name="Rounded Rectangle 23"/>
            <p:cNvSpPr/>
            <p:nvPr/>
          </p:nvSpPr>
          <p:spPr>
            <a:xfrm>
              <a:off x="3505200" y="2912273"/>
              <a:ext cx="2133600" cy="1143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505200" y="2943727"/>
              <a:ext cx="2133600" cy="1029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COMNAVSEA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</a:rPr>
                <a:t>On-Time Delivery of Ships from Availabilities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</a:rPr>
                <a:t>Culture of Affordability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</a:rPr>
                <a:t>Cyber Security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654656" y="4132289"/>
            <a:ext cx="2097750" cy="1049311"/>
            <a:chOff x="3505200" y="4645632"/>
            <a:chExt cx="2136598" cy="1143000"/>
          </a:xfrm>
        </p:grpSpPr>
        <p:sp>
          <p:nvSpPr>
            <p:cNvPr id="28" name="Rounded Rectangle 27"/>
            <p:cNvSpPr/>
            <p:nvPr/>
          </p:nvSpPr>
          <p:spPr>
            <a:xfrm>
              <a:off x="3505200" y="4645632"/>
              <a:ext cx="2133600" cy="1143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508198" y="4791628"/>
              <a:ext cx="2133600" cy="905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SEA 21 / </a:t>
              </a:r>
              <a:br>
                <a:rPr lang="en-US" sz="2400" b="1" dirty="0">
                  <a:solidFill>
                    <a:schemeClr val="bg1"/>
                  </a:solidFill>
                </a:rPr>
              </a:br>
              <a:r>
                <a:rPr lang="en-US" sz="2400" b="1" dirty="0">
                  <a:solidFill>
                    <a:schemeClr val="bg1"/>
                  </a:solidFill>
                </a:rPr>
                <a:t>CNRMC 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85800" y="916756"/>
            <a:ext cx="2394066" cy="1750243"/>
            <a:chOff x="152400" y="990600"/>
            <a:chExt cx="2438401" cy="1676400"/>
          </a:xfrm>
        </p:grpSpPr>
        <p:sp>
          <p:nvSpPr>
            <p:cNvPr id="18" name="Rounded Rectangle 17"/>
            <p:cNvSpPr/>
            <p:nvPr/>
          </p:nvSpPr>
          <p:spPr>
            <a:xfrm>
              <a:off x="152400" y="1040422"/>
              <a:ext cx="2438400" cy="162657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52401" y="990600"/>
              <a:ext cx="2438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CNO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52401" y="1371600"/>
              <a:ext cx="2407700" cy="1277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</a:rPr>
                <a:t>Strengthen Naval Power At And From The Sea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</a:rPr>
                <a:t>Achieve High Velocity Learning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</a:rPr>
                <a:t>Strengthen Our Navy Team for the Future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</a:rPr>
                <a:t>Expand And Strengthen our Network of Partners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252769" y="968304"/>
            <a:ext cx="2394065" cy="1677412"/>
            <a:chOff x="6248400" y="1021538"/>
            <a:chExt cx="2438400" cy="1550378"/>
          </a:xfrm>
        </p:grpSpPr>
        <p:grpSp>
          <p:nvGrpSpPr>
            <p:cNvPr id="2" name="Group 1"/>
            <p:cNvGrpSpPr/>
            <p:nvPr/>
          </p:nvGrpSpPr>
          <p:grpSpPr>
            <a:xfrm>
              <a:off x="6248400" y="1021538"/>
              <a:ext cx="2438400" cy="1550378"/>
              <a:chOff x="6248400" y="846708"/>
              <a:chExt cx="2438400" cy="1910511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6248400" y="846708"/>
                <a:ext cx="2438400" cy="191051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248400" y="849735"/>
                <a:ext cx="2438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</a:rPr>
                  <a:t>ASN(RDA)</a:t>
                </a: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6248400" y="1394292"/>
              <a:ext cx="2438400" cy="1024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</a:rPr>
                <a:t>Getting the Requirements Right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</a:rPr>
                <a:t>Making Every Dollar Count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</a:rPr>
                <a:t>Performing to Plan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</a:rPr>
                <a:t>Minding a Healthy Industrial Base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</a:rPr>
                <a:t>Strengthening Acquisition Workforce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114800" y="5736837"/>
            <a:ext cx="5200400" cy="830997"/>
          </a:xfrm>
          <a:prstGeom prst="rect">
            <a:avLst/>
          </a:prstGeom>
          <a:solidFill>
            <a:schemeClr val="tx2">
              <a:lumMod val="75000"/>
            </a:schemeClr>
          </a:solidFill>
          <a:ln w="28575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Integrate maintenance strategies, modernization plans, training needs, and technical, logistics to best manage the lifecycle of surface  ships</a:t>
            </a:r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85908" y="6475075"/>
            <a:ext cx="2133600" cy="365125"/>
          </a:xfrm>
          <a:prstGeom prst="rect">
            <a:avLst/>
          </a:prstGeom>
        </p:spPr>
        <p:txBody>
          <a:bodyPr/>
          <a:lstStyle/>
          <a:p>
            <a:fld id="{94B87F8A-E145-45CE-9872-3E670930A6B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40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4"/>
          <p:cNvSpPr>
            <a:spLocks noChangeArrowheads="1"/>
          </p:cNvSpPr>
          <p:nvPr/>
        </p:nvSpPr>
        <p:spPr bwMode="auto">
          <a:xfrm>
            <a:off x="2667000" y="5257800"/>
            <a:ext cx="3810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1406525" lvl="2" indent="-1406525" algn="ctr" defTabSz="822325">
              <a:lnSpc>
                <a:spcPct val="90000"/>
              </a:lnSpc>
              <a:spcBef>
                <a:spcPct val="20000"/>
              </a:spcBef>
              <a:defRPr/>
            </a:pPr>
            <a:endParaRPr lang="en-US" b="1" kern="0" dirty="0">
              <a:solidFill>
                <a:srgbClr val="FF0000"/>
              </a:solidFill>
              <a:latin typeface="+mn-lt"/>
              <a:cs typeface="Arial"/>
            </a:endParaRPr>
          </a:p>
        </p:txBody>
      </p:sp>
      <p:sp>
        <p:nvSpPr>
          <p:cNvPr id="6" name="Rectangle 34"/>
          <p:cNvSpPr>
            <a:spLocks noChangeArrowheads="1"/>
          </p:cNvSpPr>
          <p:nvPr/>
        </p:nvSpPr>
        <p:spPr bwMode="auto">
          <a:xfrm>
            <a:off x="2438400" y="5410200"/>
            <a:ext cx="4191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1406525" lvl="2" indent="-1406525" algn="ctr" defTabSz="822325">
              <a:lnSpc>
                <a:spcPct val="90000"/>
              </a:lnSpc>
              <a:spcBef>
                <a:spcPct val="20000"/>
              </a:spcBef>
              <a:defRPr/>
            </a:pPr>
            <a:endParaRPr lang="en-US" b="1" kern="0" dirty="0">
              <a:solidFill>
                <a:srgbClr val="FF0000"/>
              </a:solidFill>
              <a:latin typeface="+mn-lt"/>
              <a:cs typeface="Arial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8100" y="3657600"/>
            <a:ext cx="9144000" cy="0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56"/>
          <p:cNvSpPr txBox="1">
            <a:spLocks noChangeArrowheads="1"/>
          </p:cNvSpPr>
          <p:nvPr/>
        </p:nvSpPr>
        <p:spPr bwMode="auto">
          <a:xfrm>
            <a:off x="552450" y="1569897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0" dirty="0"/>
          </a:p>
        </p:txBody>
      </p:sp>
      <p:sp>
        <p:nvSpPr>
          <p:cNvPr id="13" name="TextBox 57"/>
          <p:cNvSpPr txBox="1">
            <a:spLocks noChangeArrowheads="1"/>
          </p:cNvSpPr>
          <p:nvPr/>
        </p:nvSpPr>
        <p:spPr bwMode="auto">
          <a:xfrm>
            <a:off x="552450" y="1569897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0" dirty="0"/>
          </a:p>
        </p:txBody>
      </p:sp>
      <p:sp>
        <p:nvSpPr>
          <p:cNvPr id="33" name="TextBox 32"/>
          <p:cNvSpPr txBox="1"/>
          <p:nvPr/>
        </p:nvSpPr>
        <p:spPr>
          <a:xfrm>
            <a:off x="0" y="-1"/>
            <a:ext cx="472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8000"/>
                </a:solidFill>
              </a:rPr>
              <a:t>FOUO//BUSINESS SENSITIVE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 flipV="1">
            <a:off x="4461510" y="914400"/>
            <a:ext cx="45047" cy="5606950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2" y="987445"/>
            <a:ext cx="2568816" cy="1930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40297" y="2991552"/>
            <a:ext cx="4366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u="sng" dirty="0"/>
              <a:t>Maintenance and Modernization Campaign Plan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Continually incorporates major actions and objectives identified at forums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Addresses Processes and Policies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Prioritizing Actions</a:t>
            </a: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220" y="1051560"/>
            <a:ext cx="2651760" cy="1930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116506" y="1068247"/>
            <a:ext cx="950294" cy="3915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98559" y="1523859"/>
            <a:ext cx="950294" cy="3915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98559" y="2016107"/>
            <a:ext cx="950294" cy="3915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16506" y="1074046"/>
            <a:ext cx="914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>
                <a:solidFill>
                  <a:schemeClr val="bg1"/>
                </a:solidFill>
              </a:rPr>
              <a:t>Balisle</a:t>
            </a:r>
            <a:r>
              <a:rPr lang="en-US" sz="1100" dirty="0">
                <a:solidFill>
                  <a:schemeClr val="bg1"/>
                </a:solidFill>
              </a:rPr>
              <a:t> Report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17609" y="1500999"/>
            <a:ext cx="914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RKC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Analysis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16506" y="198105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Surface Team 1</a:t>
            </a:r>
          </a:p>
          <a:p>
            <a:pPr algn="ctr"/>
            <a:r>
              <a:rPr lang="en-US" sz="900" dirty="0">
                <a:solidFill>
                  <a:schemeClr val="bg1"/>
                </a:solidFill>
              </a:rPr>
              <a:t>KSN POAM</a:t>
            </a:r>
          </a:p>
        </p:txBody>
      </p:sp>
      <p:sp>
        <p:nvSpPr>
          <p:cNvPr id="28" name="Right Brace 27"/>
          <p:cNvSpPr/>
          <p:nvPr/>
        </p:nvSpPr>
        <p:spPr>
          <a:xfrm>
            <a:off x="1023787" y="1028581"/>
            <a:ext cx="246547" cy="1935965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>
            <a:off x="4114800" y="2286000"/>
            <a:ext cx="609600" cy="22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 rot="3061476">
            <a:off x="3829960" y="3258257"/>
            <a:ext cx="990386" cy="22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4781551" y="3047999"/>
            <a:ext cx="4057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/>
              <a:t>Identify and Mitigate Risks  =  </a:t>
            </a:r>
            <a:r>
              <a:rPr lang="en-US" sz="1200" b="1" i="1" dirty="0">
                <a:sym typeface="Wingdings" panose="05000000000000000000" pitchFamily="2" charset="2"/>
              </a:rPr>
              <a:t>Drives </a:t>
            </a:r>
            <a:r>
              <a:rPr lang="en-US" sz="1200" b="1" i="1" dirty="0"/>
              <a:t>Improved Schedule and Budget Adherence</a:t>
            </a:r>
            <a:endParaRPr lang="en-US" i="1" dirty="0"/>
          </a:p>
        </p:txBody>
      </p:sp>
      <p:sp>
        <p:nvSpPr>
          <p:cNvPr id="43" name="Rectangle 42"/>
          <p:cNvSpPr/>
          <p:nvPr/>
        </p:nvSpPr>
        <p:spPr>
          <a:xfrm>
            <a:off x="91440" y="2503888"/>
            <a:ext cx="950294" cy="3915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109387" y="2468840"/>
            <a:ext cx="914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solidFill>
                  <a:schemeClr val="bg1"/>
                </a:solidFill>
              </a:rPr>
              <a:t>CNSF Maintenance and Modernization Summit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4376692"/>
            <a:ext cx="2325900" cy="1377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887" y="4606882"/>
            <a:ext cx="2247900" cy="1370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123851" y="6124281"/>
            <a:ext cx="4226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i="1" dirty="0"/>
              <a:t>OQE indicates CNO Avails less likely to finish on time if there are a significant number of Request for Contract Change (RCCs) settled after the 60% Avail Completion </a:t>
            </a:r>
          </a:p>
        </p:txBody>
      </p:sp>
      <p:sp>
        <p:nvSpPr>
          <p:cNvPr id="53" name="Rectangle 52"/>
          <p:cNvSpPr/>
          <p:nvPr/>
        </p:nvSpPr>
        <p:spPr>
          <a:xfrm>
            <a:off x="4580989" y="3756159"/>
            <a:ext cx="4485465" cy="33015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IT Infrastructure</a:t>
            </a:r>
            <a:endParaRPr lang="en-US" sz="105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8100" y="3751350"/>
            <a:ext cx="4396740" cy="33015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Change Control</a:t>
            </a:r>
            <a:endParaRPr lang="en-US" sz="105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6" name="Title 2"/>
          <p:cNvSpPr txBox="1">
            <a:spLocks/>
          </p:cNvSpPr>
          <p:nvPr/>
        </p:nvSpPr>
        <p:spPr bwMode="auto">
          <a:xfrm>
            <a:off x="1295400" y="0"/>
            <a:ext cx="678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1pPr>
            <a:lvl2pPr marL="682625" indent="-225425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en-US" altLang="en-US" sz="2700" i="1" kern="0" dirty="0">
                <a:solidFill>
                  <a:srgbClr val="1D1D7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pitchFamily="34" charset="0"/>
              </a:rPr>
              <a:t>On-Time Delivery of Ships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394460" y="4145860"/>
            <a:ext cx="184858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/>
              <a:t>Settled RCC Cost &amp; Count For Ships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6884" y="5727711"/>
            <a:ext cx="22946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FF0000"/>
                </a:solidFill>
              </a:rPr>
              <a:t>Currently in Execution Accumulating LOD (Y)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201152" y="5934173"/>
            <a:ext cx="22946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00B050"/>
                </a:solidFill>
              </a:rPr>
              <a:t>Currently in Execution Having No LOD (Y)</a:t>
            </a:r>
          </a:p>
        </p:txBody>
      </p:sp>
      <p:graphicFrame>
        <p:nvGraphicFramePr>
          <p:cNvPr id="47" name="Diagram 46"/>
          <p:cNvGraphicFramePr/>
          <p:nvPr>
            <p:extLst>
              <p:ext uri="{D42A27DB-BD31-4B8C-83A1-F6EECF244321}">
                <p14:modId xmlns:p14="http://schemas.microsoft.com/office/powerpoint/2010/main" val="2971093166"/>
              </p:ext>
            </p:extLst>
          </p:nvPr>
        </p:nvGraphicFramePr>
        <p:xfrm>
          <a:off x="5105400" y="4191000"/>
          <a:ext cx="3581400" cy="2330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654" y="1442574"/>
            <a:ext cx="1828800" cy="1076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ight Arrow 39"/>
          <p:cNvSpPr/>
          <p:nvPr/>
        </p:nvSpPr>
        <p:spPr>
          <a:xfrm rot="5400000">
            <a:off x="2188740" y="3496381"/>
            <a:ext cx="381000" cy="22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85908" y="6475075"/>
            <a:ext cx="2133600" cy="365125"/>
          </a:xfrm>
          <a:prstGeom prst="rect">
            <a:avLst/>
          </a:prstGeom>
        </p:spPr>
        <p:txBody>
          <a:bodyPr/>
          <a:lstStyle/>
          <a:p>
            <a:fld id="{94B87F8A-E145-45CE-9872-3E670930A6B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673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934200" y="6492875"/>
            <a:ext cx="2133600" cy="365125"/>
          </a:xfrm>
        </p:spPr>
        <p:txBody>
          <a:bodyPr/>
          <a:lstStyle/>
          <a:p>
            <a:pPr>
              <a:defRPr/>
            </a:pPr>
            <a:fld id="{A348CEBE-BDF6-4DFD-B566-47B3230D96DC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itle 29"/>
          <p:cNvSpPr>
            <a:spLocks noGrp="1"/>
          </p:cNvSpPr>
          <p:nvPr>
            <p:ph type="title"/>
          </p:nvPr>
        </p:nvSpPr>
        <p:spPr>
          <a:xfrm>
            <a:off x="1295400" y="-76200"/>
            <a:ext cx="7086600" cy="754627"/>
          </a:xfrm>
        </p:spPr>
        <p:txBody>
          <a:bodyPr anchor="b">
            <a:noAutofit/>
          </a:bodyPr>
          <a:lstStyle/>
          <a:p>
            <a:r>
              <a:rPr lang="en-US" sz="2700" b="1" i="1" kern="0" dirty="0">
                <a:solidFill>
                  <a:srgbClr val="1D1D7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Arial" pitchFamily="34" charset="0"/>
              </a:rPr>
              <a:t>Schedule Performance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81599" y="1219200"/>
            <a:ext cx="27440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300" b="1" dirty="0">
                <a:solidFill>
                  <a:srgbClr val="000000"/>
                </a:solidFill>
              </a:rPr>
              <a:t>DDG Performance</a:t>
            </a:r>
          </a:p>
          <a:p>
            <a:pPr marL="165100" indent="-165100">
              <a:spcAft>
                <a:spcPts val="600"/>
              </a:spcAft>
              <a:buFont typeface="Arial" charset="0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Steady overall improvement driven by more accurate requirements and improving Avail Duration estimates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81600" y="2801597"/>
            <a:ext cx="28956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300" b="1" dirty="0">
                <a:solidFill>
                  <a:srgbClr val="000000"/>
                </a:solidFill>
              </a:rPr>
              <a:t>Amphib Performance</a:t>
            </a:r>
          </a:p>
          <a:p>
            <a:pPr marL="165100" indent="-165100">
              <a:buFont typeface="Arial" charset="0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8% increase in schedule misses primarily due to tank growth (all classes), modernization and emergent repairs</a:t>
            </a:r>
          </a:p>
          <a:p>
            <a:pPr marL="165100" indent="-165100">
              <a:spcAft>
                <a:spcPts val="600"/>
              </a:spcAft>
              <a:buFont typeface="Arial" charset="0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Execution performance contributing approximately 50% of overall performance issues</a:t>
            </a: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1050437"/>
            <a:ext cx="4531204" cy="3582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06489"/>
            <a:ext cx="4513483" cy="1746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333196" y="5148929"/>
            <a:ext cx="27440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300" b="1" dirty="0">
                <a:solidFill>
                  <a:srgbClr val="000000"/>
                </a:solidFill>
              </a:rPr>
              <a:t>MCM/PC Performance</a:t>
            </a:r>
          </a:p>
          <a:p>
            <a:pPr marL="165100" indent="-165100">
              <a:spcAft>
                <a:spcPts val="600"/>
              </a:spcAft>
              <a:buFont typeface="Arial" charset="0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MCM’s – MRG’s</a:t>
            </a:r>
          </a:p>
          <a:p>
            <a:pPr marL="165100" indent="-165100">
              <a:spcAft>
                <a:spcPts val="600"/>
              </a:spcAft>
              <a:buFont typeface="Arial" charset="0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PC’s – Hull Structure replacements</a:t>
            </a:r>
          </a:p>
          <a:p>
            <a:pPr marL="165100" indent="-165100">
              <a:spcAft>
                <a:spcPts val="600"/>
              </a:spcAft>
              <a:buFont typeface="Arial" charset="0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Execution performance</a:t>
            </a:r>
          </a:p>
        </p:txBody>
      </p:sp>
    </p:spTree>
    <p:extLst>
      <p:ext uri="{BB962C8B-B14F-4D97-AF65-F5344CB8AC3E}">
        <p14:creationId xmlns:p14="http://schemas.microsoft.com/office/powerpoint/2010/main" val="3099342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6705600" cy="609600"/>
          </a:xfrm>
        </p:spPr>
        <p:txBody>
          <a:bodyPr>
            <a:normAutofit/>
          </a:bodyPr>
          <a:lstStyle/>
          <a:p>
            <a:r>
              <a:rPr lang="en-US" sz="2700" b="1" i="1" kern="0" dirty="0">
                <a:solidFill>
                  <a:srgbClr val="1D1D7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Arial" pitchFamily="34" charset="0"/>
              </a:rPr>
              <a:t>FY16 Takeaways (to date)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302768"/>
            <a:ext cx="8264525" cy="4931434"/>
          </a:xfrm>
        </p:spPr>
        <p:txBody>
          <a:bodyPr>
            <a:normAutofit/>
          </a:bodyPr>
          <a:lstStyle/>
          <a:p>
            <a:r>
              <a:rPr lang="en-US" sz="2400" dirty="0"/>
              <a:t>Policy updates include focus on best practices from prior years and milestone alignment with Acquisition Strategy update (FFP/3PP)</a:t>
            </a:r>
          </a:p>
          <a:p>
            <a:r>
              <a:rPr lang="en-US" sz="2400" dirty="0"/>
              <a:t>Change control process compliance reduces LOD</a:t>
            </a:r>
          </a:p>
          <a:p>
            <a:r>
              <a:rPr lang="en-US" sz="2400" dirty="0"/>
              <a:t>DDG schedule adherence trending positive; additional focus needed on other classes</a:t>
            </a:r>
          </a:p>
          <a:p>
            <a:r>
              <a:rPr lang="en-US" sz="2400" dirty="0"/>
              <a:t>Cost overall is trending positive</a:t>
            </a:r>
          </a:p>
          <a:p>
            <a:r>
              <a:rPr lang="en-US" sz="2400" dirty="0"/>
              <a:t>Routine senior industry engagement has been beneficial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500" y="4876800"/>
            <a:ext cx="8000999" cy="10772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MISSION PRIORITY NO. 1</a:t>
            </a:r>
          </a:p>
          <a:p>
            <a:pPr algn="ctr"/>
            <a:r>
              <a:rPr lang="en-US" sz="3200" b="1" dirty="0"/>
              <a:t>On-Time Delivery of Ships and Submarines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934200" y="6492875"/>
            <a:ext cx="2133600" cy="365125"/>
          </a:xfrm>
        </p:spPr>
        <p:txBody>
          <a:bodyPr/>
          <a:lstStyle/>
          <a:p>
            <a:pPr>
              <a:defRPr/>
            </a:pPr>
            <a:fld id="{A348CEBE-BDF6-4DFD-B566-47B3230D96DC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629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sz="2400" dirty="0">
                <a:sym typeface="Wingdings" panose="05000000000000000000" pitchFamily="2" charset="2"/>
              </a:rPr>
              <a:t>Predictable projection of work and stable strategy</a:t>
            </a:r>
          </a:p>
          <a:p>
            <a:pPr marL="457200" indent="-457200">
              <a:buAutoNum type="arabicPeriod"/>
            </a:pPr>
            <a:r>
              <a:rPr lang="en-US" sz="2400" dirty="0">
                <a:sym typeface="Wingdings" panose="05000000000000000000" pitchFamily="2" charset="2"/>
              </a:rPr>
              <a:t>On time, on budget delivery</a:t>
            </a:r>
          </a:p>
          <a:p>
            <a:pPr lvl="1" indent="-342900">
              <a:buFontTx/>
              <a:buChar char="-"/>
            </a:pPr>
            <a:r>
              <a:rPr lang="en-US" sz="2000" dirty="0">
                <a:sym typeface="Wingdings" panose="05000000000000000000" pitchFamily="2" charset="2"/>
              </a:rPr>
              <a:t>Defined and planned work</a:t>
            </a:r>
          </a:p>
          <a:p>
            <a:pPr lvl="1" indent="-342900">
              <a:buFontTx/>
              <a:buChar char="-"/>
            </a:pPr>
            <a:r>
              <a:rPr lang="en-US" sz="2000" dirty="0">
                <a:sym typeface="Wingdings" panose="05000000000000000000" pitchFamily="2" charset="2"/>
              </a:rPr>
              <a:t>Change control minimized and incorporated in contracts as early as possible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2400" dirty="0">
                <a:sym typeface="Wingdings" panose="05000000000000000000" pitchFamily="2" charset="2"/>
              </a:rPr>
              <a:t>Work scope, schedule, and budgets aligned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1295400" y="0"/>
            <a:ext cx="678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1pPr>
            <a:lvl2pPr marL="682625" indent="-225425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en-US" altLang="en-US" sz="2700" i="1" kern="0" dirty="0">
                <a:solidFill>
                  <a:srgbClr val="1D1D7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pitchFamily="34" charset="0"/>
              </a:rPr>
              <a:t>Focus Areas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934200" y="6492875"/>
            <a:ext cx="2133600" cy="365125"/>
          </a:xfrm>
        </p:spPr>
        <p:txBody>
          <a:bodyPr/>
          <a:lstStyle/>
          <a:p>
            <a:pPr algn="r">
              <a:defRPr/>
            </a:pPr>
            <a:fld id="{A348CEBE-BDF6-4DFD-B566-47B3230D96DC}" type="slidenum">
              <a:rPr lang="en-US" smtClean="0">
                <a:solidFill>
                  <a:schemeClr val="tx1"/>
                </a:solidFill>
              </a:rPr>
              <a:pPr algn="r">
                <a:defRPr/>
              </a:pPr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329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7002" y="76200"/>
            <a:ext cx="6016585" cy="1143000"/>
          </a:xfrm>
        </p:spPr>
        <p:txBody>
          <a:bodyPr>
            <a:normAutofit/>
          </a:bodyPr>
          <a:lstStyle/>
          <a:p>
            <a:r>
              <a:rPr lang="en-US" sz="2700" b="1" i="1" kern="0" dirty="0">
                <a:solidFill>
                  <a:srgbClr val="1D1D7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Arial" pitchFamily="34" charset="0"/>
              </a:rPr>
              <a:t>OTD of Ships and Submarines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838" y="2222956"/>
            <a:ext cx="4808538" cy="30112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3128427"/>
            <a:ext cx="259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dirty="0"/>
              <a:t>Interdependencies drive solutions sets through:</a:t>
            </a:r>
          </a:p>
          <a:p>
            <a:pPr marL="635000" indent="-282575">
              <a:buFont typeface="+mj-lt"/>
              <a:buAutoNum type="arabicPeriod"/>
            </a:pPr>
            <a:r>
              <a:rPr lang="en-US" sz="1600" b="0" i="0" dirty="0"/>
              <a:t>Planning</a:t>
            </a:r>
          </a:p>
          <a:p>
            <a:pPr marL="635000" indent="-282575">
              <a:buFont typeface="+mj-lt"/>
              <a:buAutoNum type="arabicPeriod"/>
            </a:pPr>
            <a:r>
              <a:rPr lang="en-US" sz="1600" b="0" i="0" dirty="0"/>
              <a:t>Contracting</a:t>
            </a:r>
          </a:p>
          <a:p>
            <a:pPr marL="635000" indent="-282575">
              <a:buFont typeface="+mj-lt"/>
              <a:buAutoNum type="arabicPeriod"/>
            </a:pPr>
            <a:r>
              <a:rPr lang="en-US" sz="1600" b="0" i="0" dirty="0"/>
              <a:t>Execution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3117501" y="5347156"/>
            <a:ext cx="3403212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3146213" y="5347156"/>
            <a:ext cx="33457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/>
              <a:t>INFRASTRUCTURE &amp; INFORMATION TECHNOLOGY</a:t>
            </a:r>
            <a:endParaRPr lang="en-US" sz="1000" b="0" dirty="0"/>
          </a:p>
        </p:txBody>
      </p:sp>
      <p:sp>
        <p:nvSpPr>
          <p:cNvPr id="29" name="TextBox 28"/>
          <p:cNvSpPr txBox="1"/>
          <p:nvPr/>
        </p:nvSpPr>
        <p:spPr>
          <a:xfrm>
            <a:off x="409303" y="1066800"/>
            <a:ext cx="8325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i="0"/>
              <a:t>On-Time-Delivery </a:t>
            </a:r>
            <a:r>
              <a:rPr lang="en-US" sz="2000" b="0" i="0" dirty="0"/>
              <a:t>is a “process of processes” with a cross-functional approach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39000" y="3505200"/>
            <a:ext cx="1954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0" dirty="0"/>
              <a:t>On Time Delivery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64041" y="1735215"/>
            <a:ext cx="2640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i="0" dirty="0">
                <a:solidFill>
                  <a:srgbClr val="C00000"/>
                </a:solidFill>
              </a:rPr>
              <a:t>FEEDBACK / INTERACTIONS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51912" y="5805100"/>
            <a:ext cx="25362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i="0">
                <a:solidFill>
                  <a:srgbClr val="C00000"/>
                </a:solidFill>
              </a:rPr>
              <a:t>HIGH VELOCITY LEARNING</a:t>
            </a:r>
            <a:endParaRPr lang="en-US" sz="1400" b="0" i="0" dirty="0">
              <a:solidFill>
                <a:srgbClr val="C00000"/>
              </a:solidFill>
            </a:endParaRPr>
          </a:p>
        </p:txBody>
      </p:sp>
      <p:sp>
        <p:nvSpPr>
          <p:cNvPr id="10" name="Left Arrow 9"/>
          <p:cNvSpPr/>
          <p:nvPr/>
        </p:nvSpPr>
        <p:spPr bwMode="auto">
          <a:xfrm>
            <a:off x="5486400" y="5669577"/>
            <a:ext cx="2867297" cy="578823"/>
          </a:xfrm>
          <a:prstGeom prst="leftArrow">
            <a:avLst/>
          </a:prstGeom>
          <a:noFill/>
          <a:ln w="2857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1" u="none" strike="noStrike" cap="none" normalizeH="0" baseline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5" name="Left Arrow 14"/>
          <p:cNvSpPr/>
          <p:nvPr/>
        </p:nvSpPr>
        <p:spPr bwMode="auto">
          <a:xfrm>
            <a:off x="5650626" y="1600200"/>
            <a:ext cx="2867297" cy="578823"/>
          </a:xfrm>
          <a:prstGeom prst="leftArrow">
            <a:avLst/>
          </a:prstGeom>
          <a:noFill/>
          <a:ln w="2857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1" u="none" strike="noStrike" cap="none" normalizeH="0" baseline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-1"/>
            <a:ext cx="472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8000"/>
                </a:solidFill>
              </a:rPr>
              <a:t>FOUO//BUSINESS SENSITIVE</a:t>
            </a: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587" y="195403"/>
            <a:ext cx="149318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934200" y="6492875"/>
            <a:ext cx="2133600" cy="365125"/>
          </a:xfrm>
        </p:spPr>
        <p:txBody>
          <a:bodyPr/>
          <a:lstStyle/>
          <a:p>
            <a:pPr algn="r">
              <a:defRPr/>
            </a:pPr>
            <a:fld id="{A348CEBE-BDF6-4DFD-B566-47B3230D96DC}" type="slidenum">
              <a:rPr lang="en-US" smtClean="0">
                <a:solidFill>
                  <a:schemeClr val="tx1"/>
                </a:solidFill>
              </a:rPr>
              <a:pPr algn="r">
                <a:defRPr/>
              </a:pPr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951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1349</TotalTime>
  <Words>4717</Words>
  <Application>Microsoft Macintosh PowerPoint</Application>
  <PresentationFormat>On-screen Show (4:3)</PresentationFormat>
  <Paragraphs>613</Paragraphs>
  <Slides>23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Leadership Changes/Guidance</vt:lpstr>
      <vt:lpstr>Executing Navy Priorities </vt:lpstr>
      <vt:lpstr>PowerPoint Presentation</vt:lpstr>
      <vt:lpstr>Schedule Performance</vt:lpstr>
      <vt:lpstr>FY16 Takeaways (to date)</vt:lpstr>
      <vt:lpstr>PowerPoint Presentation</vt:lpstr>
      <vt:lpstr>OTD of Ships and Submarines</vt:lpstr>
      <vt:lpstr>NAVSEA Commander’s Intent</vt:lpstr>
      <vt:lpstr>Coast Wide Competitions Execution Contract Status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Fleet Maintenance and Modernization Symposium Maintenance investments today that will provide enduring operational availability</vt:lpstr>
      <vt:lpstr>Surface Ship Maintenance and Modernization Contracting Strategy</vt:lpstr>
      <vt:lpstr>Surface Ship Maintenance, Repair, and Modernization Contracting Strategy</vt:lpstr>
      <vt:lpstr>Coast Wide Availabilities</vt:lpstr>
      <vt:lpstr>Homeport Availabilities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Galbo</dc:creator>
  <cp:lastModifiedBy>Jeff Brooks</cp:lastModifiedBy>
  <cp:revision>212</cp:revision>
  <cp:lastPrinted>2016-09-14T16:54:57Z</cp:lastPrinted>
  <dcterms:created xsi:type="dcterms:W3CDTF">2016-06-21T13:26:28Z</dcterms:created>
  <dcterms:modified xsi:type="dcterms:W3CDTF">2016-10-04T17:54:40Z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