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0"/>
  </p:notesMasterIdLst>
  <p:sldIdLst>
    <p:sldId id="297" r:id="rId2"/>
    <p:sldId id="341" r:id="rId3"/>
    <p:sldId id="342" r:id="rId4"/>
    <p:sldId id="343" r:id="rId5"/>
    <p:sldId id="344" r:id="rId6"/>
    <p:sldId id="345" r:id="rId7"/>
    <p:sldId id="346" r:id="rId8"/>
    <p:sldId id="347" r:id="rId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b="1" i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b="1" i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b="1" i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b="1" i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b="1" i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b="1" i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b="1" i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b="1" i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b="1" i="1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600"/>
    <a:srgbClr val="FFFF6D"/>
    <a:srgbClr val="E20000"/>
    <a:srgbClr val="FF4F4F"/>
    <a:srgbClr val="F29000"/>
    <a:srgbClr val="FFAB2F"/>
    <a:srgbClr val="FF9900"/>
    <a:srgbClr val="E28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6" autoAdjust="0"/>
    <p:restoredTop sz="95935" autoAdjust="0"/>
  </p:normalViewPr>
  <p:slideViewPr>
    <p:cSldViewPr>
      <p:cViewPr>
        <p:scale>
          <a:sx n="100" d="100"/>
          <a:sy n="100" d="100"/>
        </p:scale>
        <p:origin x="-181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04" y="720"/>
      </p:cViewPr>
      <p:guideLst>
        <p:guide orient="horz" pos="2932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969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996">
              <a:defRPr sz="1200" b="0" i="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525" y="0"/>
            <a:ext cx="3042968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996">
              <a:defRPr sz="1200" b="0" i="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471" y="4422144"/>
            <a:ext cx="5618158" cy="418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684"/>
            <a:ext cx="3042969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996">
              <a:defRPr sz="1200" b="0" i="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525" y="8842684"/>
            <a:ext cx="3042968" cy="4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996">
              <a:defRPr sz="1200" b="0" i="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235B4535-D2EF-449B-890D-3C32E16D9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47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B4535-D2EF-449B-890D-3C32E16D949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B4535-D2EF-449B-890D-3C32E16D949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B4535-D2EF-449B-890D-3C32E16D949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B4535-D2EF-449B-890D-3C32E16D949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B4535-D2EF-449B-890D-3C32E16D949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B4535-D2EF-449B-890D-3C32E16D949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B4535-D2EF-449B-890D-3C32E16D949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3"/>
          <p:cNvSpPr>
            <a:spLocks noChangeArrowheads="1"/>
          </p:cNvSpPr>
          <p:nvPr userDrawn="1"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006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1219200"/>
            <a:ext cx="8763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2600" b="0" i="0">
              <a:solidFill>
                <a:srgbClr val="A50021"/>
              </a:solidFill>
              <a:latin typeface="Arial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4572000" y="21336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4632325" y="2763838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62000" y="3581400"/>
            <a:ext cx="7543800" cy="1752600"/>
          </a:xfrm>
        </p:spPr>
        <p:txBody>
          <a:bodyPr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/>
          </p:nvPr>
        </p:nvSpPr>
        <p:spPr>
          <a:xfrm>
            <a:off x="2266950" y="533400"/>
            <a:ext cx="4533900" cy="26325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638800"/>
            <a:ext cx="7543800" cy="6858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2"/>
          </p:nvPr>
        </p:nvSpPr>
        <p:spPr>
          <a:xfrm>
            <a:off x="762000" y="6324600"/>
            <a:ext cx="7543800" cy="381000"/>
          </a:xfrm>
        </p:spPr>
        <p:txBody>
          <a:bodyPr/>
          <a:lstStyle>
            <a:lvl1pPr marL="0" indent="0" algn="ct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Date Placeholder 20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[insert date of presentation]</a:t>
            </a:r>
          </a:p>
        </p:txBody>
      </p:sp>
      <p:sp>
        <p:nvSpPr>
          <p:cNvPr id="11" name="Slide Number Placeholder 2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AF82D-40E5-4A6F-AF59-EA6A723C3C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[insert date of presentation]</a:t>
            </a:r>
            <a:endParaRPr 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9EAFF-0389-405D-B78B-1A884E3350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[insert date of presentation]</a:t>
            </a:r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03A0A-33C2-42CB-8062-8EC67307DB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133600"/>
          </a:xfrm>
        </p:spPr>
        <p:txBody>
          <a:bodyPr/>
          <a:lstStyle>
            <a:lvl1pPr algn="ctr">
              <a:lnSpc>
                <a:spcPct val="100000"/>
              </a:lnSpc>
              <a:defRPr sz="4400" b="1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[insert date of presentation]</a:t>
            </a:r>
            <a:endParaRPr 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C73C9-AF12-4C4E-8552-ECAE4F33E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[insert date of presentation]</a:t>
            </a:r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2C84B-B84E-4E38-94BD-7150AC854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5943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[insert date of presentation]</a:t>
            </a:r>
            <a:endParaRPr lang="en-US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23C4A-50B7-4734-A711-3AC5D1CA7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19075"/>
            <a:ext cx="5943600" cy="4476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0083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2"/>
          </p:nvPr>
        </p:nvSpPr>
        <p:spPr>
          <a:xfrm>
            <a:off x="457200" y="1143000"/>
            <a:ext cx="3008376" cy="1143000"/>
          </a:xfrm>
        </p:spPr>
        <p:txBody>
          <a:bodyPr anchor="b"/>
          <a:lstStyle>
            <a:lvl1pPr marL="0" indent="0">
              <a:buNone/>
              <a:defRPr sz="2000" b="1" i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[insert date of presentation]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686800" y="65341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9383A-C909-4742-A35C-C8A15D4D5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19075"/>
            <a:ext cx="5943600" cy="4476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1752600"/>
            <a:ext cx="7696200" cy="3962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791200"/>
            <a:ext cx="7696200" cy="6858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2"/>
          </p:nvPr>
        </p:nvSpPr>
        <p:spPr>
          <a:xfrm>
            <a:off x="304800" y="1143000"/>
            <a:ext cx="8458200" cy="533400"/>
          </a:xfrm>
        </p:spPr>
        <p:txBody>
          <a:bodyPr anchor="b"/>
          <a:lstStyle>
            <a:lvl1pPr marL="0" indent="0" algn="ctr">
              <a:buNone/>
              <a:defRPr sz="2400" b="0" i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[insert date of presentation]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686800" y="65341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5B409-3081-4619-8E3C-BE7FDA2F5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19075"/>
            <a:ext cx="5943600" cy="4476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876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876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[insert date of presentation]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65341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6CDBD-2882-4FDF-99AA-202430A9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avsea-color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0800000" flipH="1" flipV="1">
            <a:off x="152400" y="152400"/>
            <a:ext cx="1406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32563"/>
            <a:ext cx="2971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 smtClean="0">
                <a:solidFill>
                  <a:schemeClr val="bg2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[insert date of presentation]</a:t>
            </a:r>
            <a:endParaRPr lang="en-US" dirty="0"/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5341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1F2A24BE-C8A0-4AB7-A07A-1064D870C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727200" y="219075"/>
            <a:ext cx="59436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58" name="Rectangle 22"/>
          <p:cNvSpPr>
            <a:spLocks noChangeArrowheads="1"/>
          </p:cNvSpPr>
          <p:nvPr userDrawn="1"/>
        </p:nvSpPr>
        <p:spPr bwMode="auto">
          <a:xfrm>
            <a:off x="6740525" y="5110163"/>
            <a:ext cx="34845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pSp>
        <p:nvGrpSpPr>
          <p:cNvPr id="1032" name="Group 14"/>
          <p:cNvGrpSpPr>
            <a:grpSpLocks/>
          </p:cNvGrpSpPr>
          <p:nvPr userDrawn="1"/>
        </p:nvGrpSpPr>
        <p:grpSpPr bwMode="auto">
          <a:xfrm>
            <a:off x="1676400" y="795338"/>
            <a:ext cx="6072188" cy="65087"/>
            <a:chOff x="1776413" y="795338"/>
            <a:chExt cx="7038975" cy="65087"/>
          </a:xfrm>
        </p:grpSpPr>
        <p:sp>
          <p:nvSpPr>
            <p:cNvPr id="39959" name="Line 23"/>
            <p:cNvSpPr>
              <a:spLocks noChangeShapeType="1"/>
            </p:cNvSpPr>
            <p:nvPr userDrawn="1"/>
          </p:nvSpPr>
          <p:spPr bwMode="auto">
            <a:xfrm>
              <a:off x="1776413" y="795338"/>
              <a:ext cx="7038975" cy="0"/>
            </a:xfrm>
            <a:prstGeom prst="line">
              <a:avLst/>
            </a:prstGeom>
            <a:noFill/>
            <a:ln w="12700">
              <a:solidFill>
                <a:srgbClr val="6666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9961" name="Line 25"/>
            <p:cNvSpPr>
              <a:spLocks noChangeShapeType="1"/>
            </p:cNvSpPr>
            <p:nvPr userDrawn="1"/>
          </p:nvSpPr>
          <p:spPr bwMode="auto">
            <a:xfrm>
              <a:off x="1776413" y="823913"/>
              <a:ext cx="70389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9962" name="Line 26"/>
            <p:cNvSpPr>
              <a:spLocks noChangeShapeType="1"/>
            </p:cNvSpPr>
            <p:nvPr userDrawn="1"/>
          </p:nvSpPr>
          <p:spPr bwMode="auto">
            <a:xfrm>
              <a:off x="1776413" y="860425"/>
              <a:ext cx="7038975" cy="0"/>
            </a:xfrm>
            <a:prstGeom prst="line">
              <a:avLst/>
            </a:prstGeom>
            <a:noFill/>
            <a:ln w="12700">
              <a:solidFill>
                <a:srgbClr val="6666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842" y="132079"/>
            <a:ext cx="1224643" cy="7258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7" r:id="rId7"/>
    <p:sldLayoutId id="2147483698" r:id="rId8"/>
    <p:sldLayoutId id="2147483699" r:id="rId9"/>
  </p:sldLayoutIdLst>
  <p:hf hdr="0" ftr="0"/>
  <p:txStyles>
    <p:titleStyle>
      <a:lvl1pPr algn="ctr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" pitchFamily="34" charset="0"/>
        </a:defRPr>
      </a:lvl2pPr>
      <a:lvl3pPr algn="ctr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" pitchFamily="34" charset="0"/>
        </a:defRPr>
      </a:lvl3pPr>
      <a:lvl4pPr algn="ctr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" pitchFamily="34" charset="0"/>
        </a:defRPr>
      </a:lvl4pPr>
      <a:lvl5pPr algn="ctr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2"/>
          <p:cNvSpPr>
            <a:spLocks noGrp="1"/>
          </p:cNvSpPr>
          <p:nvPr>
            <p:ph type="title"/>
          </p:nvPr>
        </p:nvSpPr>
        <p:spPr>
          <a:xfrm>
            <a:off x="533400" y="3657600"/>
            <a:ext cx="8001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Milestones, Definitions, AIT Work Integration, Quality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CNRMC C300 </a:t>
            </a:r>
            <a:r>
              <a:rPr lang="en-US" dirty="0" smtClean="0">
                <a:solidFill>
                  <a:schemeClr val="tx2"/>
                </a:solidFill>
              </a:rPr>
              <a:t>/ SEA21 407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Ted </a:t>
            </a:r>
            <a:r>
              <a:rPr lang="en-US" dirty="0" smtClean="0">
                <a:solidFill>
                  <a:schemeClr val="tx2"/>
                </a:solidFill>
              </a:rPr>
              <a:t>Sanders / Dale Davis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 smtClean="0"/>
          </a:p>
        </p:txBody>
      </p:sp>
      <p:sp>
        <p:nvSpPr>
          <p:cNvPr id="6148" name="Text Placeholder 23"/>
          <p:cNvSpPr>
            <a:spLocks noGrp="1"/>
          </p:cNvSpPr>
          <p:nvPr>
            <p:ph type="body" sz="half" idx="2"/>
          </p:nvPr>
        </p:nvSpPr>
        <p:spPr>
          <a:xfrm>
            <a:off x="152400" y="5257800"/>
            <a:ext cx="8763000" cy="685800"/>
          </a:xfrm>
        </p:spPr>
        <p:txBody>
          <a:bodyPr/>
          <a:lstStyle/>
          <a:p>
            <a:pPr eaLnBrk="1" hangingPunct="1"/>
            <a:endParaRPr lang="fr-FR" sz="1600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/>
          <a:p>
            <a:fld id="{2E880319-F60D-49B2-B9E2-A081E4D4928C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25" y="914400"/>
            <a:ext cx="4572000" cy="265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00200" y="219075"/>
            <a:ext cx="6070600" cy="4476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CNO Avail Milestones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4AEDD3C-63DF-4D70-9212-2B3AE81FD18E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 bwMode="auto">
          <a:xfrm>
            <a:off x="0" y="8001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b="0" i="0" kern="0" dirty="0" smtClean="0"/>
              <a:t>Process Map Event Held 9-13 May 2016 at CNRMC</a:t>
            </a:r>
          </a:p>
          <a:p>
            <a:pPr lvl="1"/>
            <a:r>
              <a:rPr lang="en-US" altLang="en-US" b="0" i="0" kern="0" dirty="0" smtClean="0"/>
              <a:t>All Stakeholders were in attendance</a:t>
            </a:r>
          </a:p>
          <a:p>
            <a:pPr lvl="1"/>
            <a:r>
              <a:rPr lang="en-US" altLang="en-US" b="0" i="0" kern="0" dirty="0" smtClean="0"/>
              <a:t>New Milestones were developed for two Types of Availabilities</a:t>
            </a:r>
          </a:p>
          <a:p>
            <a:pPr lvl="2"/>
            <a:r>
              <a:rPr lang="en-US" altLang="en-US" sz="1800" b="0" i="0" kern="0" dirty="0" smtClean="0"/>
              <a:t>Coast-Wide (Avails &gt; 6 Months)</a:t>
            </a:r>
          </a:p>
          <a:p>
            <a:pPr lvl="2"/>
            <a:r>
              <a:rPr lang="en-US" altLang="en-US" sz="1800" b="0" i="0" kern="0" dirty="0" smtClean="0"/>
              <a:t>MAC-IDIQ (Avails &lt; 6 Months)</a:t>
            </a:r>
          </a:p>
          <a:p>
            <a:pPr lvl="1"/>
            <a:r>
              <a:rPr lang="en-US" altLang="en-US" b="0" i="0" kern="0" dirty="0" smtClean="0"/>
              <a:t>Appropriate set of milestones will be implemented at the Contract Determination Point (A-540) for each avail type</a:t>
            </a:r>
          </a:p>
          <a:p>
            <a:pPr lvl="1"/>
            <a:r>
              <a:rPr lang="en-US" altLang="en-US" b="0" i="0" kern="0" dirty="0" smtClean="0"/>
              <a:t>100% lock at A-230 for Coast-Wide and A-170 for MAC-IDIQ</a:t>
            </a:r>
          </a:p>
          <a:p>
            <a:r>
              <a:rPr lang="en-US" altLang="en-US" b="0" i="0" kern="0" dirty="0" smtClean="0"/>
              <a:t>Milestones briefed to SEA 21/CNRMC Leaders - 16 June 2016</a:t>
            </a:r>
          </a:p>
          <a:p>
            <a:r>
              <a:rPr lang="en-US" altLang="en-US" b="0" i="0" kern="0" dirty="0" smtClean="0"/>
              <a:t>SPM Policy </a:t>
            </a:r>
            <a:r>
              <a:rPr lang="en-US" altLang="en-US" b="0" i="0" kern="0" dirty="0" err="1" smtClean="0"/>
              <a:t>msg</a:t>
            </a:r>
            <a:r>
              <a:rPr lang="en-US" altLang="en-US" b="0" i="0" kern="0" dirty="0" smtClean="0"/>
              <a:t> 17 August 2016</a:t>
            </a:r>
          </a:p>
          <a:p>
            <a:pPr lvl="1"/>
            <a:r>
              <a:rPr lang="en-US" altLang="en-US" b="0" i="0" kern="0" dirty="0" smtClean="0"/>
              <a:t>A-240 SID delivery to NSA (MAC-IDIQ).  </a:t>
            </a:r>
          </a:p>
          <a:p>
            <a:pPr lvl="2"/>
            <a:r>
              <a:rPr lang="en-US" altLang="en-US" sz="2000" b="0" i="0" kern="0" dirty="0" smtClean="0"/>
              <a:t>Note: A-300 SID delivery to NSA (Coast-Wide) - Proposed JFMM Change 6.</a:t>
            </a:r>
          </a:p>
          <a:p>
            <a:r>
              <a:rPr lang="en-US" altLang="en-US" b="0" i="0" kern="0" dirty="0" smtClean="0"/>
              <a:t>Milestones presented to ST1 ESC on 11 July 2016.</a:t>
            </a:r>
          </a:p>
          <a:p>
            <a:r>
              <a:rPr lang="en-US" altLang="en-US" b="0" i="0" kern="0" dirty="0" smtClean="0"/>
              <a:t>Draft messages sent to USFF/CPF on 10 August 2016.</a:t>
            </a:r>
          </a:p>
          <a:p>
            <a:pPr lvl="1"/>
            <a:r>
              <a:rPr lang="en-US" altLang="en-US" b="0" i="0" kern="0" dirty="0" smtClean="0"/>
              <a:t>Milestones to be sent to ST1 ESC for review/approval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00200" y="219075"/>
            <a:ext cx="6070600" cy="4476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P/E Definition </a:t>
            </a:r>
            <a:br>
              <a:rPr lang="en-US" sz="2800" dirty="0" smtClean="0"/>
            </a:br>
            <a:r>
              <a:rPr lang="en-US" sz="2800" dirty="0" smtClean="0"/>
              <a:t>(Proposed JFMM Change 6</a:t>
            </a:r>
            <a:r>
              <a:rPr lang="en-US" dirty="0" smtClean="0"/>
              <a:t>)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4AEDD3C-63DF-4D70-9212-2B3AE81FD18E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 bwMode="auto">
          <a:xfrm>
            <a:off x="0" y="8001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i="0" dirty="0" smtClean="0"/>
              <a:t>“All </a:t>
            </a:r>
            <a:r>
              <a:rPr lang="en-US" b="0" i="0" dirty="0"/>
              <a:t>work brokered by the 50/80/100% package development milestone shall be planned (Work item complete and LLTM identified) and estimated with minimum quality as described as a "Class C" estimate”. </a:t>
            </a:r>
            <a:endParaRPr lang="en-US" b="0" i="0" dirty="0" smtClean="0"/>
          </a:p>
          <a:p>
            <a:r>
              <a:rPr lang="en-US" b="0" i="0" dirty="0" smtClean="0"/>
              <a:t>The </a:t>
            </a:r>
            <a:r>
              <a:rPr lang="en-US" b="0" i="0" dirty="0"/>
              <a:t>definition of “work item complete” </a:t>
            </a:r>
            <a:r>
              <a:rPr lang="en-US" b="0" i="0" dirty="0" smtClean="0"/>
              <a:t>means that the </a:t>
            </a:r>
            <a:r>
              <a:rPr lang="en-US" b="0" i="0" dirty="0"/>
              <a:t>work item has reached the Planning Floor Review Verified (PFRV) status in the Navy Maintenance Database (NMD) prior to the associated Planned and Estimated milestone. </a:t>
            </a:r>
            <a:endParaRPr lang="en-US" b="0" i="0" dirty="0" smtClean="0"/>
          </a:p>
          <a:p>
            <a:pPr lvl="1"/>
            <a:r>
              <a:rPr lang="en-US" altLang="en-US" b="0" i="0" kern="0" dirty="0" smtClean="0"/>
              <a:t>Internal review process complete</a:t>
            </a:r>
          </a:p>
          <a:p>
            <a:pPr lvl="1"/>
            <a:r>
              <a:rPr lang="en-US" altLang="en-US" b="0" i="0" kern="0" dirty="0" smtClean="0"/>
              <a:t>Work item estimated with Class ‘C’ estimate</a:t>
            </a:r>
          </a:p>
          <a:p>
            <a:pPr lvl="1"/>
            <a:r>
              <a:rPr lang="en-US" altLang="en-US" b="0" i="0" kern="0" dirty="0" smtClean="0"/>
              <a:t>References (Para 2) uploaded to NMD</a:t>
            </a:r>
          </a:p>
          <a:p>
            <a:pPr lvl="1"/>
            <a:r>
              <a:rPr lang="en-US" altLang="en-US" b="0" i="0" kern="0" dirty="0" smtClean="0"/>
              <a:t>LLTM identified (Para 5)</a:t>
            </a:r>
          </a:p>
          <a:p>
            <a:pPr lvl="1"/>
            <a:r>
              <a:rPr lang="en-US" altLang="en-US" b="0" i="0" kern="0" dirty="0" smtClean="0"/>
              <a:t>ESRs and DSRs answered</a:t>
            </a:r>
          </a:p>
          <a:p>
            <a:pPr lvl="1"/>
            <a:r>
              <a:rPr lang="en-US" altLang="en-US" b="0" i="0" kern="0" dirty="0" smtClean="0"/>
              <a:t>4E JFMM requirements met</a:t>
            </a:r>
          </a:p>
          <a:p>
            <a:pPr lvl="1"/>
            <a:r>
              <a:rPr lang="en-US" altLang="en-US" b="0" i="0" kern="0" dirty="0" smtClean="0"/>
              <a:t>Work item will annotate whether a ship check has been performed</a:t>
            </a:r>
          </a:p>
          <a:p>
            <a:pPr lvl="1"/>
            <a:r>
              <a:rPr lang="en-US" altLang="en-US" b="0" i="0" kern="0" dirty="0" smtClean="0"/>
              <a:t>Ship check forms and supporting data attached</a:t>
            </a:r>
            <a:r>
              <a:rPr lang="en-US" b="0" i="0" dirty="0" smtClean="0"/>
              <a:t> </a:t>
            </a:r>
            <a:endParaRPr lang="en-US" b="0" i="0" dirty="0"/>
          </a:p>
          <a:p>
            <a:pPr lvl="1"/>
            <a:endParaRPr lang="en-US" altLang="en-US" b="0" i="0" kern="0" dirty="0" smtClean="0"/>
          </a:p>
          <a:p>
            <a:pPr lvl="1"/>
            <a:endParaRPr lang="en-US" altLang="en-US" b="0" i="0" kern="0" dirty="0" smtClean="0"/>
          </a:p>
          <a:p>
            <a:pPr lvl="1"/>
            <a:endParaRPr lang="en-US" altLang="en-US" b="0" i="0" kern="0" dirty="0" smtClean="0"/>
          </a:p>
        </p:txBody>
      </p:sp>
    </p:spTree>
    <p:extLst>
      <p:ext uri="{BB962C8B-B14F-4D97-AF65-F5344CB8AC3E}">
        <p14:creationId xmlns:p14="http://schemas.microsoft.com/office/powerpoint/2010/main" val="2985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00200" y="219075"/>
            <a:ext cx="6070600" cy="4476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PCD Definition</a:t>
            </a:r>
            <a:br>
              <a:rPr lang="en-US" sz="2800" dirty="0" smtClean="0"/>
            </a:br>
            <a:r>
              <a:rPr lang="en-US" sz="2800" dirty="0" smtClean="0"/>
              <a:t>(Proposed JFMM Change 6)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4AEDD3C-63DF-4D70-9212-2B3AE81FD18E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 bwMode="auto">
          <a:xfrm>
            <a:off x="0" y="8001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i="0" dirty="0"/>
              <a:t>Production Completion Date (PCD). Key Event scheduled prior to Propulsion Plant Hot Operations to document that all production work </a:t>
            </a:r>
            <a:r>
              <a:rPr lang="en-US" b="0" i="0" dirty="0" smtClean="0"/>
              <a:t>in </a:t>
            </a:r>
            <a:r>
              <a:rPr lang="en-US" b="0" i="0" dirty="0"/>
              <a:t>engineering and auxiliary spaces to include work affecting </a:t>
            </a:r>
            <a:r>
              <a:rPr lang="en-US" b="0" i="0" dirty="0" smtClean="0"/>
              <a:t>equipment </a:t>
            </a:r>
            <a:r>
              <a:rPr lang="en-US" b="0" i="0" dirty="0"/>
              <a:t>requirements for LOA is completed and certified up through Stage 2 testing per reference (p</a:t>
            </a:r>
            <a:r>
              <a:rPr lang="en-US" b="0" i="0" dirty="0" smtClean="0"/>
              <a:t>).</a:t>
            </a:r>
          </a:p>
          <a:p>
            <a:pPr lvl="1"/>
            <a:r>
              <a:rPr lang="en-US" b="0" i="0" dirty="0"/>
              <a:t>The term complete is defined to mean the accomplishment of all work, testing, certification, and removal of support equipment that is possible without completing LOA and hot plant testing</a:t>
            </a:r>
            <a:r>
              <a:rPr lang="en-US" b="0" i="0" dirty="0" smtClean="0"/>
              <a:t>.</a:t>
            </a:r>
          </a:p>
          <a:p>
            <a:pPr lvl="1"/>
            <a:r>
              <a:rPr lang="en-US" b="0" i="0" dirty="0"/>
              <a:t>PCD includes all required reports and OQE have been submitted to, reviewed and approved by the NSA Chief Engineer.</a:t>
            </a:r>
            <a:endParaRPr lang="en-US" b="0" i="0" dirty="0" smtClean="0"/>
          </a:p>
          <a:p>
            <a:pPr marL="457200" lvl="1" indent="0">
              <a:buNone/>
            </a:pPr>
            <a:endParaRPr lang="en-US" altLang="en-US" b="0" i="0" kern="0" dirty="0" smtClean="0"/>
          </a:p>
          <a:p>
            <a:pPr lvl="1"/>
            <a:endParaRPr lang="en-US" altLang="en-US" b="0" i="0" kern="0" dirty="0" smtClean="0"/>
          </a:p>
          <a:p>
            <a:pPr lvl="1"/>
            <a:endParaRPr lang="en-US" altLang="en-US" b="0" i="0" kern="0" dirty="0" smtClean="0"/>
          </a:p>
        </p:txBody>
      </p:sp>
    </p:spTree>
    <p:extLst>
      <p:ext uri="{BB962C8B-B14F-4D97-AF65-F5344CB8AC3E}">
        <p14:creationId xmlns:p14="http://schemas.microsoft.com/office/powerpoint/2010/main" val="98190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536700" y="228600"/>
            <a:ext cx="6070600" cy="4476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C5I Light Off Definition</a:t>
            </a:r>
            <a:br>
              <a:rPr lang="en-US" sz="2800" dirty="0" smtClean="0"/>
            </a:br>
            <a:r>
              <a:rPr lang="en-US" sz="2800" dirty="0" smtClean="0"/>
              <a:t>(Proposed JFMM Change 6)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4AEDD3C-63DF-4D70-9212-2B3AE81FD18E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 bwMode="auto">
          <a:xfrm>
            <a:off x="0" y="8001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i="0" dirty="0" smtClean="0"/>
              <a:t>Command</a:t>
            </a:r>
            <a:r>
              <a:rPr lang="en-US" b="0" i="0" dirty="0"/>
              <a:t>, </a:t>
            </a:r>
            <a:r>
              <a:rPr lang="en-US" b="0" i="0" dirty="0" smtClean="0"/>
              <a:t>Control, </a:t>
            </a:r>
            <a:r>
              <a:rPr lang="en-US" b="0" i="0" dirty="0"/>
              <a:t>Communications, Computer, Combat Systems, Intelligence Light Off  (C5ILO) is a </a:t>
            </a:r>
            <a:r>
              <a:rPr lang="en-US" b="0" i="0" dirty="0" smtClean="0"/>
              <a:t>Key </a:t>
            </a:r>
            <a:r>
              <a:rPr lang="en-US" b="0" i="0" dirty="0"/>
              <a:t>Event to document all production work supporting uninterrupted </a:t>
            </a:r>
            <a:r>
              <a:rPr lang="en-US" b="0" i="0" dirty="0" smtClean="0"/>
              <a:t>C5I </a:t>
            </a:r>
            <a:r>
              <a:rPr lang="en-US" b="0" i="0" dirty="0"/>
              <a:t>testing is complete and certified.  </a:t>
            </a:r>
            <a:endParaRPr lang="en-US" b="0" i="0" dirty="0" smtClean="0"/>
          </a:p>
          <a:p>
            <a:pPr lvl="1"/>
            <a:r>
              <a:rPr lang="en-US" b="0" i="0" dirty="0" smtClean="0"/>
              <a:t>C5ILO </a:t>
            </a:r>
            <a:r>
              <a:rPr lang="en-US" b="0" i="0" dirty="0"/>
              <a:t>is defined as met when production work including LMA, CIS, and AIT, in designated compartments and support systems is </a:t>
            </a:r>
            <a:r>
              <a:rPr lang="en-US" b="0" i="0" dirty="0" smtClean="0"/>
              <a:t>complete </a:t>
            </a:r>
            <a:r>
              <a:rPr lang="en-US" b="0" i="0" dirty="0"/>
              <a:t>to the degree required to support uninterrupted </a:t>
            </a:r>
            <a:r>
              <a:rPr lang="en-US" b="0" i="0" dirty="0" smtClean="0"/>
              <a:t>testing.</a:t>
            </a:r>
          </a:p>
          <a:p>
            <a:pPr lvl="1"/>
            <a:r>
              <a:rPr lang="en-US" b="0" i="0" dirty="0" smtClean="0"/>
              <a:t>For </a:t>
            </a:r>
            <a:r>
              <a:rPr lang="en-US" b="0" i="0" dirty="0"/>
              <a:t>compartments, the degree required includes </a:t>
            </a:r>
            <a:r>
              <a:rPr lang="en-US" b="0" i="0" dirty="0" smtClean="0"/>
              <a:t>compartment </a:t>
            </a:r>
            <a:r>
              <a:rPr lang="en-US" b="0" i="0" dirty="0"/>
              <a:t>release of all spaces required prior to C5ILO per the Compartment Release Schedule of NAVSEA Standard Item </a:t>
            </a:r>
            <a:r>
              <a:rPr lang="en-US" b="0" i="0" dirty="0" smtClean="0"/>
              <a:t>009-117. </a:t>
            </a:r>
          </a:p>
          <a:p>
            <a:pPr lvl="1"/>
            <a:endParaRPr lang="en-US" b="0" i="0" dirty="0"/>
          </a:p>
          <a:p>
            <a:pPr lvl="1"/>
            <a:endParaRPr lang="en-US" altLang="en-US" b="0" i="0" kern="0" dirty="0" smtClean="0"/>
          </a:p>
          <a:p>
            <a:pPr lvl="1"/>
            <a:endParaRPr lang="en-US" altLang="en-US" b="0" i="0" kern="0" dirty="0" smtClean="0"/>
          </a:p>
          <a:p>
            <a:pPr lvl="1"/>
            <a:endParaRPr lang="en-US" altLang="en-US" b="0" i="0" kern="0" dirty="0" smtClean="0"/>
          </a:p>
        </p:txBody>
      </p:sp>
    </p:spTree>
    <p:extLst>
      <p:ext uri="{BB962C8B-B14F-4D97-AF65-F5344CB8AC3E}">
        <p14:creationId xmlns:p14="http://schemas.microsoft.com/office/powerpoint/2010/main" val="232884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00200" y="219075"/>
            <a:ext cx="6070600" cy="4476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AIT Work Integration, Quality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4AEDD3C-63DF-4D70-9212-2B3AE81FD18E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 bwMode="auto">
          <a:xfrm>
            <a:off x="0" y="800100"/>
            <a:ext cx="9144000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i="0" dirty="0" smtClean="0"/>
              <a:t>Issue/Concerns</a:t>
            </a:r>
            <a:endParaRPr lang="en-US" b="0" i="0" dirty="0"/>
          </a:p>
          <a:p>
            <a:pPr lvl="1"/>
            <a:r>
              <a:rPr lang="en-US" b="0" i="0" dirty="0" smtClean="0"/>
              <a:t>Late </a:t>
            </a:r>
            <a:r>
              <a:rPr lang="en-US" b="0" i="0" dirty="0"/>
              <a:t>POAMs </a:t>
            </a:r>
            <a:r>
              <a:rPr lang="en-US" b="0" i="0" dirty="0" smtClean="0"/>
              <a:t>(New Work) - Not included in original </a:t>
            </a:r>
            <a:r>
              <a:rPr lang="en-US" b="0" i="0" dirty="0"/>
              <a:t>work </a:t>
            </a:r>
            <a:r>
              <a:rPr lang="en-US" b="0" i="0" dirty="0" smtClean="0"/>
              <a:t>package  </a:t>
            </a:r>
          </a:p>
          <a:p>
            <a:pPr lvl="1"/>
            <a:r>
              <a:rPr lang="en-US" b="0" i="0" dirty="0" smtClean="0"/>
              <a:t>Integrated </a:t>
            </a:r>
            <a:r>
              <a:rPr lang="en-US" b="0" i="0" dirty="0"/>
              <a:t>into an already "Integrated" package </a:t>
            </a:r>
            <a:r>
              <a:rPr lang="en-US" b="0" i="0" dirty="0" smtClean="0"/>
              <a:t>causing </a:t>
            </a:r>
            <a:r>
              <a:rPr lang="en-US" b="0" i="0" dirty="0"/>
              <a:t>churn </a:t>
            </a:r>
          </a:p>
          <a:p>
            <a:pPr lvl="1"/>
            <a:r>
              <a:rPr lang="en-US" b="0" i="0" dirty="0" smtClean="0"/>
              <a:t>Late </a:t>
            </a:r>
            <a:r>
              <a:rPr lang="en-US" b="0" i="0" dirty="0"/>
              <a:t>submission of 'actual' POAMs </a:t>
            </a:r>
            <a:r>
              <a:rPr lang="en-US" b="0" i="0" dirty="0" smtClean="0"/>
              <a:t>(9090.310G) based on AIT award</a:t>
            </a:r>
            <a:endParaRPr lang="en-US" b="0" i="0" dirty="0"/>
          </a:p>
          <a:p>
            <a:pPr lvl="1"/>
            <a:r>
              <a:rPr lang="en-US" b="0" i="0" dirty="0" smtClean="0"/>
              <a:t>Inaccurate timeline </a:t>
            </a:r>
            <a:r>
              <a:rPr lang="en-US" b="0" i="0" dirty="0"/>
              <a:t>(when in the avail the work will </a:t>
            </a:r>
            <a:r>
              <a:rPr lang="en-US" b="0" i="0" dirty="0" smtClean="0"/>
              <a:t>occur)</a:t>
            </a:r>
            <a:endParaRPr lang="en-US" b="0" i="0" dirty="0"/>
          </a:p>
          <a:p>
            <a:pPr lvl="1"/>
            <a:r>
              <a:rPr lang="en-US" b="0" i="0" dirty="0" smtClean="0"/>
              <a:t>AIT </a:t>
            </a:r>
            <a:r>
              <a:rPr lang="en-US" b="0" i="0" dirty="0"/>
              <a:t>sponsor did not request enough level of effort for an AIT </a:t>
            </a:r>
            <a:r>
              <a:rPr lang="en-US" b="0" i="0" dirty="0" smtClean="0"/>
              <a:t>install   </a:t>
            </a:r>
            <a:endParaRPr lang="en-US" b="0" i="0" dirty="0"/>
          </a:p>
          <a:p>
            <a:pPr lvl="1"/>
            <a:r>
              <a:rPr lang="en-US" b="0" i="0" dirty="0" smtClean="0"/>
              <a:t>AIT </a:t>
            </a:r>
            <a:r>
              <a:rPr lang="en-US" b="0" i="0" dirty="0"/>
              <a:t>did not request </a:t>
            </a:r>
            <a:r>
              <a:rPr lang="en-US" b="0" i="0" dirty="0" smtClean="0"/>
              <a:t>support, however, found install support needed  </a:t>
            </a:r>
            <a:endParaRPr lang="en-US" b="0" i="0" dirty="0"/>
          </a:p>
          <a:p>
            <a:pPr lvl="1"/>
            <a:r>
              <a:rPr lang="en-US" b="0" i="0" dirty="0" smtClean="0"/>
              <a:t>Inordinate </a:t>
            </a:r>
            <a:r>
              <a:rPr lang="en-US" b="0" i="0" dirty="0"/>
              <a:t>amount of prompting by the PM to get POAMs and </a:t>
            </a:r>
            <a:r>
              <a:rPr lang="en-US" b="0" i="0" dirty="0" smtClean="0"/>
              <a:t>SSRs</a:t>
            </a:r>
          </a:p>
          <a:p>
            <a:pPr lvl="2"/>
            <a:r>
              <a:rPr lang="en-US" sz="2000" b="0" i="0" dirty="0" smtClean="0"/>
              <a:t>NSA </a:t>
            </a:r>
            <a:r>
              <a:rPr lang="en-US" sz="2000" b="0" i="0" dirty="0"/>
              <a:t>has to hunt down the proper POCs, those listed on the </a:t>
            </a:r>
            <a:r>
              <a:rPr lang="en-US" sz="2000" b="0" i="0" dirty="0" smtClean="0"/>
              <a:t>LOA are </a:t>
            </a:r>
            <a:r>
              <a:rPr lang="en-US" sz="2000" b="0" i="0" dirty="0"/>
              <a:t>not the true technical and financial POCs </a:t>
            </a:r>
            <a:r>
              <a:rPr lang="en-US" sz="2000" b="0" i="0" dirty="0" smtClean="0"/>
              <a:t>to take action</a:t>
            </a:r>
            <a:endParaRPr lang="en-US" sz="2000" b="0" i="0" dirty="0"/>
          </a:p>
          <a:p>
            <a:pPr lvl="1"/>
            <a:r>
              <a:rPr lang="en-US" b="0" i="0" dirty="0" smtClean="0"/>
              <a:t>PARMs </a:t>
            </a:r>
            <a:r>
              <a:rPr lang="en-US" b="0" i="0" dirty="0"/>
              <a:t>are not cognizant of planning milestones </a:t>
            </a:r>
          </a:p>
          <a:p>
            <a:pPr lvl="1"/>
            <a:r>
              <a:rPr lang="en-US" b="0" i="0" dirty="0" smtClean="0"/>
              <a:t>SSRs need more info. to </a:t>
            </a:r>
            <a:r>
              <a:rPr lang="en-US" b="0" i="0" dirty="0"/>
              <a:t>capture all events required by the specific alteration (Drawing requirements, test notes and standard </a:t>
            </a:r>
            <a:r>
              <a:rPr lang="en-US" b="0" i="0" dirty="0" smtClean="0"/>
              <a:t>items)</a:t>
            </a:r>
          </a:p>
          <a:p>
            <a:pPr lvl="1"/>
            <a:r>
              <a:rPr lang="en-US" b="0" i="0" dirty="0"/>
              <a:t>Over-reliance on reservations rather than specific requirements  </a:t>
            </a:r>
          </a:p>
          <a:p>
            <a:pPr lvl="2"/>
            <a:r>
              <a:rPr lang="en-US" sz="2000" b="0" i="0" dirty="0"/>
              <a:t>Specify in the item to "install foundation IAW ref 2.2” </a:t>
            </a:r>
            <a:r>
              <a:rPr lang="en-US" sz="2000" b="0" i="0" dirty="0" smtClean="0"/>
              <a:t> rather than 24 hours of welding services.</a:t>
            </a:r>
            <a:r>
              <a:rPr lang="en-US" sz="2000" dirty="0" smtClean="0"/>
              <a:t> </a:t>
            </a:r>
            <a:endParaRPr lang="en-US" sz="2000" dirty="0"/>
          </a:p>
          <a:p>
            <a:pPr lvl="1"/>
            <a:endParaRPr lang="en-US" b="0" i="0" dirty="0"/>
          </a:p>
          <a:p>
            <a:pPr lvl="1"/>
            <a:endParaRPr lang="en-US" altLang="en-US" b="0" i="0" kern="0" dirty="0" smtClean="0"/>
          </a:p>
          <a:p>
            <a:pPr lvl="1"/>
            <a:endParaRPr lang="en-US" altLang="en-US" b="0" i="0" kern="0" dirty="0" smtClean="0"/>
          </a:p>
          <a:p>
            <a:pPr lvl="1"/>
            <a:endParaRPr lang="en-US" altLang="en-US" b="0" i="0" kern="0" dirty="0" smtClean="0"/>
          </a:p>
        </p:txBody>
      </p:sp>
    </p:spTree>
    <p:extLst>
      <p:ext uri="{BB962C8B-B14F-4D97-AF65-F5344CB8AC3E}">
        <p14:creationId xmlns:p14="http://schemas.microsoft.com/office/powerpoint/2010/main" val="25714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00200" y="219075"/>
            <a:ext cx="6070600" cy="4476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AIT Work Integration, Quality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4AEDD3C-63DF-4D70-9212-2B3AE81FD18E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 bwMode="auto">
          <a:xfrm>
            <a:off x="0" y="800100"/>
            <a:ext cx="9144000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i="0" dirty="0" smtClean="0"/>
              <a:t>Improvements:</a:t>
            </a:r>
          </a:p>
          <a:p>
            <a:pPr lvl="1"/>
            <a:r>
              <a:rPr lang="en-US" b="0" i="0" dirty="0" smtClean="0"/>
              <a:t>Once </a:t>
            </a:r>
            <a:r>
              <a:rPr lang="en-US" b="0" i="0" dirty="0"/>
              <a:t>the NSA finds the right contacts, updating the POAMs so that they can be used as </a:t>
            </a:r>
            <a:r>
              <a:rPr lang="en-US" b="0" i="0" dirty="0" smtClean="0"/>
              <a:t>GFI </a:t>
            </a:r>
            <a:r>
              <a:rPr lang="en-US" b="0" i="0" dirty="0"/>
              <a:t>for </a:t>
            </a:r>
            <a:r>
              <a:rPr lang="en-US" b="0" i="0" dirty="0" smtClean="0"/>
              <a:t>development </a:t>
            </a:r>
            <a:r>
              <a:rPr lang="en-US" b="0" i="0" dirty="0"/>
              <a:t>of </a:t>
            </a:r>
            <a:r>
              <a:rPr lang="en-US" b="0" i="0" dirty="0" smtClean="0"/>
              <a:t>production schedule</a:t>
            </a:r>
            <a:endParaRPr lang="en-US" b="0" i="0" dirty="0"/>
          </a:p>
          <a:p>
            <a:pPr lvl="1"/>
            <a:r>
              <a:rPr lang="en-US" b="0" i="0" dirty="0" smtClean="0"/>
              <a:t>In execution</a:t>
            </a:r>
            <a:r>
              <a:rPr lang="en-US" b="0" i="0" dirty="0"/>
              <a:t>, updating POAMs weekly with OSICs and reviewing at each </a:t>
            </a:r>
            <a:r>
              <a:rPr lang="en-US" b="0" i="0" dirty="0" smtClean="0"/>
              <a:t>milestone</a:t>
            </a:r>
            <a:endParaRPr lang="en-US" b="0" i="0" dirty="0"/>
          </a:p>
          <a:p>
            <a:pPr lvl="1"/>
            <a:r>
              <a:rPr lang="en-US" b="0" i="0" dirty="0" smtClean="0"/>
              <a:t>Identifying </a:t>
            </a:r>
            <a:r>
              <a:rPr lang="en-US" b="0" i="0" dirty="0"/>
              <a:t>deviations from the POAMs (e.g. Christmas breaks not planned...) and ensuring there is a plan in place to </a:t>
            </a:r>
            <a:r>
              <a:rPr lang="en-US" b="0" i="0" dirty="0" smtClean="0"/>
              <a:t>mitigate</a:t>
            </a:r>
            <a:endParaRPr lang="en-US" b="0" i="0" dirty="0"/>
          </a:p>
          <a:p>
            <a:pPr lvl="1"/>
            <a:r>
              <a:rPr lang="en-US" b="0" i="0" dirty="0" smtClean="0"/>
              <a:t>Multiple </a:t>
            </a:r>
            <a:r>
              <a:rPr lang="en-US" b="0" i="0" dirty="0"/>
              <a:t>eyes on the POAMs, ITE/PM/LMA/OSIC before, during, and after RMMCO check in.</a:t>
            </a:r>
          </a:p>
          <a:p>
            <a:pPr lvl="1"/>
            <a:r>
              <a:rPr lang="en-US" b="0" i="0" dirty="0" smtClean="0"/>
              <a:t>Using </a:t>
            </a:r>
            <a:r>
              <a:rPr lang="en-US" b="0" i="0" dirty="0"/>
              <a:t>POAM to tie alterations to key events, certifying alt key events </a:t>
            </a:r>
            <a:r>
              <a:rPr lang="en-US" b="0" i="0" dirty="0" smtClean="0"/>
              <a:t>with </a:t>
            </a:r>
            <a:r>
              <a:rPr lang="en-US" b="0" i="0" dirty="0"/>
              <a:t>the rest of the package and identifying </a:t>
            </a:r>
            <a:r>
              <a:rPr lang="en-US" b="0" i="0" dirty="0" smtClean="0"/>
              <a:t>exceptions early</a:t>
            </a:r>
          </a:p>
          <a:p>
            <a:pPr lvl="2"/>
            <a:r>
              <a:rPr lang="en-US" sz="2000" b="0" i="0" dirty="0" smtClean="0"/>
              <a:t>IPTD (Planning Events Readiness List (PERL))</a:t>
            </a:r>
            <a:endParaRPr lang="en-US" sz="2000" b="0" i="0" dirty="0"/>
          </a:p>
          <a:p>
            <a:pPr lvl="1"/>
            <a:r>
              <a:rPr lang="en-US" b="0" i="0" dirty="0" smtClean="0"/>
              <a:t>Daily alt </a:t>
            </a:r>
            <a:r>
              <a:rPr lang="en-US" b="0" i="0" dirty="0"/>
              <a:t>coordination meetings with LMA </a:t>
            </a:r>
            <a:r>
              <a:rPr lang="en-US" b="0" i="0" dirty="0" smtClean="0"/>
              <a:t>on POAM issues</a:t>
            </a:r>
            <a:endParaRPr lang="en-US" b="0" i="0" dirty="0"/>
          </a:p>
          <a:p>
            <a:pPr lvl="1"/>
            <a:endParaRPr lang="en-US" b="0" i="0" dirty="0"/>
          </a:p>
          <a:p>
            <a:pPr lvl="1"/>
            <a:endParaRPr lang="en-US" altLang="en-US" b="0" i="0" kern="0" dirty="0" smtClean="0"/>
          </a:p>
          <a:p>
            <a:pPr lvl="1"/>
            <a:endParaRPr lang="en-US" altLang="en-US" b="0" i="0" kern="0" dirty="0" smtClean="0"/>
          </a:p>
          <a:p>
            <a:pPr lvl="1"/>
            <a:endParaRPr lang="en-US" altLang="en-US" b="0" i="0" kern="0" dirty="0" smtClean="0"/>
          </a:p>
        </p:txBody>
      </p:sp>
    </p:spTree>
    <p:extLst>
      <p:ext uri="{BB962C8B-B14F-4D97-AF65-F5344CB8AC3E}">
        <p14:creationId xmlns:p14="http://schemas.microsoft.com/office/powerpoint/2010/main" val="158669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00200" y="219075"/>
            <a:ext cx="6070600" cy="4476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 AIT Work Integration, Quality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4AEDD3C-63DF-4D70-9212-2B3AE81FD18E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 bwMode="auto">
          <a:xfrm>
            <a:off x="0" y="800100"/>
            <a:ext cx="9144000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i="0" dirty="0"/>
              <a:t>Coordination with PMR:</a:t>
            </a:r>
          </a:p>
          <a:p>
            <a:pPr lvl="1"/>
            <a:r>
              <a:rPr lang="en-US" b="0" i="0" dirty="0" smtClean="0"/>
              <a:t>Identification of true </a:t>
            </a:r>
            <a:r>
              <a:rPr lang="en-US" b="0" i="0" dirty="0"/>
              <a:t>POCs, financial and </a:t>
            </a:r>
            <a:r>
              <a:rPr lang="en-US" b="0" i="0" dirty="0" smtClean="0"/>
              <a:t>technical, update LOA</a:t>
            </a:r>
            <a:endParaRPr lang="en-US" b="0" i="0" dirty="0"/>
          </a:p>
          <a:p>
            <a:pPr lvl="1"/>
            <a:r>
              <a:rPr lang="en-US" b="0" i="0" dirty="0" smtClean="0"/>
              <a:t>Assist </a:t>
            </a:r>
            <a:r>
              <a:rPr lang="en-US" b="0" i="0" dirty="0"/>
              <a:t>in the hunting and gathering of POAMs and </a:t>
            </a:r>
            <a:r>
              <a:rPr lang="en-US" b="0" i="0" dirty="0" smtClean="0"/>
              <a:t>SSRs</a:t>
            </a:r>
            <a:endParaRPr lang="en-US" b="0" i="0" dirty="0"/>
          </a:p>
          <a:p>
            <a:pPr lvl="1"/>
            <a:r>
              <a:rPr lang="en-US" b="0" i="0" dirty="0" smtClean="0"/>
              <a:t>Ensure POAMs </a:t>
            </a:r>
            <a:r>
              <a:rPr lang="en-US" b="0" i="0" dirty="0"/>
              <a:t>and SSRs are complete and </a:t>
            </a:r>
            <a:r>
              <a:rPr lang="en-US" b="0" i="0" dirty="0" smtClean="0"/>
              <a:t>useful  </a:t>
            </a:r>
            <a:endParaRPr lang="en-US" b="0" i="0" dirty="0"/>
          </a:p>
          <a:p>
            <a:pPr lvl="1"/>
            <a:r>
              <a:rPr lang="en-US" b="0" i="0" dirty="0" smtClean="0"/>
              <a:t>Assist </a:t>
            </a:r>
            <a:r>
              <a:rPr lang="en-US" b="0" i="0" dirty="0"/>
              <a:t>in spec </a:t>
            </a:r>
            <a:r>
              <a:rPr lang="en-US" b="0" i="0" dirty="0" smtClean="0"/>
              <a:t>review</a:t>
            </a:r>
            <a:endParaRPr lang="en-US" b="0" i="0" dirty="0"/>
          </a:p>
          <a:p>
            <a:pPr lvl="1"/>
            <a:r>
              <a:rPr lang="en-US" b="0" i="0" dirty="0" smtClean="0"/>
              <a:t>Assist </a:t>
            </a:r>
            <a:r>
              <a:rPr lang="en-US" b="0" i="0" dirty="0"/>
              <a:t>with funding </a:t>
            </a:r>
            <a:r>
              <a:rPr lang="en-US" b="0" i="0" dirty="0" smtClean="0"/>
              <a:t>request</a:t>
            </a:r>
            <a:endParaRPr lang="en-US" b="0" i="0" dirty="0"/>
          </a:p>
          <a:p>
            <a:pPr lvl="1"/>
            <a:r>
              <a:rPr lang="en-US" b="0" i="0" dirty="0" smtClean="0"/>
              <a:t>Rota </a:t>
            </a:r>
            <a:r>
              <a:rPr lang="en-US" b="0" i="0" dirty="0"/>
              <a:t>PMR </a:t>
            </a:r>
            <a:r>
              <a:rPr lang="en-US" b="0" i="0" dirty="0" smtClean="0"/>
              <a:t>hiring a person </a:t>
            </a:r>
            <a:r>
              <a:rPr lang="en-US" b="0" i="0" dirty="0"/>
              <a:t>dedicated to </a:t>
            </a:r>
            <a:r>
              <a:rPr lang="en-US" b="0" i="0" dirty="0" smtClean="0"/>
              <a:t>advance </a:t>
            </a:r>
            <a:r>
              <a:rPr lang="en-US" b="0" i="0" dirty="0"/>
              <a:t>planning. </a:t>
            </a:r>
            <a:r>
              <a:rPr lang="en-US" b="0" i="0" dirty="0" smtClean="0"/>
              <a:t>Proactive </a:t>
            </a:r>
            <a:r>
              <a:rPr lang="en-US" b="0" i="0" dirty="0"/>
              <a:t>roll early in the planning milestones, on behalf of the </a:t>
            </a:r>
            <a:r>
              <a:rPr lang="en-US" b="0" i="0" dirty="0" smtClean="0"/>
              <a:t>MT, </a:t>
            </a:r>
            <a:r>
              <a:rPr lang="en-US" b="0" i="0" dirty="0"/>
              <a:t>in notifying PARMs and chasing down POAMs, SSRs, funding, </a:t>
            </a:r>
            <a:r>
              <a:rPr lang="en-US" b="0" i="0" dirty="0" smtClean="0"/>
              <a:t>etc.</a:t>
            </a:r>
          </a:p>
          <a:p>
            <a:pPr lvl="1"/>
            <a:r>
              <a:rPr lang="en-US" sz="2000" b="0" i="0" dirty="0" smtClean="0"/>
              <a:t>MARMC AIT </a:t>
            </a:r>
            <a:r>
              <a:rPr lang="en-US" sz="2000" b="0" i="0" dirty="0"/>
              <a:t>planners and ACE's </a:t>
            </a:r>
            <a:endParaRPr lang="en-US" sz="2000" b="0" i="0" dirty="0" smtClean="0"/>
          </a:p>
          <a:p>
            <a:pPr lvl="2"/>
            <a:r>
              <a:rPr lang="en-US" sz="2000" b="0" i="0" dirty="0" smtClean="0"/>
              <a:t>Constant </a:t>
            </a:r>
            <a:r>
              <a:rPr lang="en-US" sz="2000" b="0" i="0" dirty="0"/>
              <a:t>communication with the ITE (Integrated Test Engineer)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endParaRPr lang="en-US" b="0" i="0" dirty="0"/>
          </a:p>
          <a:p>
            <a:pPr lvl="1"/>
            <a:endParaRPr lang="en-US" altLang="en-US" b="0" i="0" kern="0" dirty="0" smtClean="0"/>
          </a:p>
          <a:p>
            <a:pPr lvl="1"/>
            <a:endParaRPr lang="en-US" altLang="en-US" b="0" i="0" kern="0" dirty="0" smtClean="0"/>
          </a:p>
          <a:p>
            <a:pPr lvl="1"/>
            <a:endParaRPr lang="en-US" altLang="en-US" b="0" i="0" kern="0" dirty="0" smtClean="0"/>
          </a:p>
        </p:txBody>
      </p:sp>
    </p:spTree>
    <p:extLst>
      <p:ext uri="{BB962C8B-B14F-4D97-AF65-F5344CB8AC3E}">
        <p14:creationId xmlns:p14="http://schemas.microsoft.com/office/powerpoint/2010/main" val="39180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NRMC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D448B"/>
      </a:accent1>
      <a:accent2>
        <a:srgbClr val="D43A3A"/>
      </a:accent2>
      <a:accent3>
        <a:srgbClr val="04A823"/>
      </a:accent3>
      <a:accent4>
        <a:srgbClr val="6C538B"/>
      </a:accent4>
      <a:accent5>
        <a:srgbClr val="3D92AD"/>
      </a:accent5>
      <a:accent6>
        <a:srgbClr val="FFE37D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1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1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5372</TotalTime>
  <Words>889</Words>
  <Application>Microsoft Office PowerPoint</Application>
  <PresentationFormat>On-screen Show (4:3)</PresentationFormat>
  <Paragraphs>93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    Milestones, Definitions, AIT Work Integration, Quality  CNRMC C300 / SEA21 407  Ted Sanders / Dale Davis </vt:lpstr>
      <vt:lpstr>CNO Avail Milestones</vt:lpstr>
      <vt:lpstr>P/E Definition  (Proposed JFMM Change 6)</vt:lpstr>
      <vt:lpstr>PCD Definition (Proposed JFMM Change 6)</vt:lpstr>
      <vt:lpstr>C5I Light Off Definition (Proposed JFMM Change 6)</vt:lpstr>
      <vt:lpstr>AIT Work Integration, Quality</vt:lpstr>
      <vt:lpstr>AIT Work Integration, Quality</vt:lpstr>
      <vt:lpstr> AIT Work Integration, Quality</vt:lpstr>
    </vt:vector>
  </TitlesOfParts>
  <Manager>John Renner</Manager>
  <Company>Sabre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NAVSEA 04 PowerPoint Template</dc:title>
  <dc:subject>Standard PowerPoint Template</dc:subject>
  <dc:creator>Shannon Murfree</dc:creator>
  <dc:description>Updated per comments 3-5-04</dc:description>
  <cp:lastModifiedBy>Neville, Thomas J CAPT(sel) NAVSEA, CNRMC</cp:lastModifiedBy>
  <cp:revision>450</cp:revision>
  <cp:lastPrinted>2016-07-21T15:37:46Z</cp:lastPrinted>
  <dcterms:created xsi:type="dcterms:W3CDTF">2002-09-24T17:02:49Z</dcterms:created>
  <dcterms:modified xsi:type="dcterms:W3CDTF">2016-09-14T18:28:09Z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