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notesSlides/notesSlide7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4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theme/theme4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76" r:id="rId3"/>
  </p:sldMasterIdLst>
  <p:notesMasterIdLst>
    <p:notesMasterId r:id="rId14"/>
  </p:notesMasterIdLst>
  <p:sldIdLst>
    <p:sldId id="262" r:id="rId4"/>
    <p:sldId id="287" r:id="rId5"/>
    <p:sldId id="278" r:id="rId6"/>
    <p:sldId id="284" r:id="rId7"/>
    <p:sldId id="280" r:id="rId8"/>
    <p:sldId id="279" r:id="rId9"/>
    <p:sldId id="281" r:id="rId10"/>
    <p:sldId id="288" r:id="rId11"/>
    <p:sldId id="285" r:id="rId12"/>
    <p:sldId id="28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/>
    <p:restoredTop sz="94660"/>
  </p:normalViewPr>
  <p:slideViewPr>
    <p:cSldViewPr>
      <p:cViewPr>
        <p:scale>
          <a:sx n="119" d="100"/>
          <a:sy n="119" d="100"/>
        </p:scale>
        <p:origin x="-1416" y="-24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64F51D-CD97-42CE-8889-730602DD7487}" type="datetimeFigureOut">
              <a:rPr lang="en-US" smtClean="0"/>
              <a:t>9/14/2016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CC611C-DC96-42DB-8C4B-81537227CC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7698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60B3DB-3AB1-41C6-8F55-921F001B205C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637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60B3DB-3AB1-41C6-8F55-921F001B205C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7428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6201" y="4648200"/>
            <a:ext cx="6705600" cy="3810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FD8A5-099F-419C-97D9-2B3FA4ECC9EE}" type="slidenum">
              <a:rPr lang="en-US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2977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FD8A5-099F-419C-97D9-2B3FA4ECC9EE}" type="slidenum">
              <a:rPr lang="en-US">
                <a:solidFill>
                  <a:prstClr val="black"/>
                </a:solidFill>
              </a:rPr>
              <a:pPr/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Notes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2977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FD8A5-099F-419C-97D9-2B3FA4ECC9EE}" type="slidenum">
              <a:rPr lang="en-US">
                <a:solidFill>
                  <a:prstClr val="black"/>
                </a:solidFill>
              </a:rPr>
              <a:pPr/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Notes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2977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FD8A5-099F-419C-97D9-2B3FA4ECC9EE}" type="slidenum">
              <a:rPr lang="en-US">
                <a:solidFill>
                  <a:prstClr val="black"/>
                </a:solidFill>
              </a:rPr>
              <a:pPr/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Notes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2977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0" y="4122910"/>
            <a:ext cx="6858000" cy="5021091"/>
          </a:xfrm>
        </p:spPr>
        <p:txBody>
          <a:bodyPr/>
          <a:lstStyle/>
          <a:p>
            <a:pPr marL="158244" indent="-158244">
              <a:buFont typeface="Calibri" panose="020F0502020204030204" pitchFamily="34" charset="0"/>
              <a:buChar char="-"/>
            </a:pP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Based Industry feedback and additional market research, the Navy has continued to refine its contracting approach.   </a:t>
            </a:r>
          </a:p>
          <a:p>
            <a:pPr marL="158244" indent="-158244">
              <a:buFont typeface="Calibri" panose="020F0502020204030204" pitchFamily="34" charset="0"/>
              <a:buChar char="-"/>
            </a:pPr>
            <a:endParaRPr 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58244" indent="-158244" defTabSz="843968">
              <a:buFont typeface="Calibri" panose="020F0502020204030204" pitchFamily="34" charset="0"/>
              <a:buChar char="-"/>
              <a:defRPr/>
            </a:pPr>
            <a:r>
              <a:rPr lang="en-US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Multiple Award IDIQ contracts </a:t>
            </a:r>
          </a:p>
          <a:p>
            <a:pPr marL="580228" lvl="1" indent="-158244" defTabSz="843968">
              <a:buFont typeface="Calibri" panose="020F0502020204030204" pitchFamily="34" charset="0"/>
              <a:buChar char="-"/>
              <a:defRPr/>
            </a:pP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Each MAC contract awarded to at least 2 technically qualified Primes:</a:t>
            </a:r>
          </a:p>
          <a:p>
            <a:pPr marL="580228" lvl="1" indent="-158244" defTabSz="843968">
              <a:buFont typeface="Calibri" panose="020F0502020204030204" pitchFamily="34" charset="0"/>
              <a:buChar char="-"/>
              <a:defRPr/>
            </a:pP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MACs support Competitive/Sole Source and Fixed Price/Cost type Delivery Orders (DO) </a:t>
            </a:r>
          </a:p>
          <a:p>
            <a:pPr marL="580228" lvl="1" indent="-158244" defTabSz="843968">
              <a:buFont typeface="Calibri" panose="020F0502020204030204" pitchFamily="34" charset="0"/>
              <a:buChar char="-"/>
              <a:defRPr/>
            </a:pP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Individual DOs will be awarded based on actual work packages.  </a:t>
            </a:r>
          </a:p>
          <a:p>
            <a:pPr marL="580228" lvl="1" indent="-158244" defTabSz="843968">
              <a:buFont typeface="Calibri" panose="020F0502020204030204" pitchFamily="34" charset="0"/>
              <a:buChar char="-"/>
              <a:defRPr/>
            </a:pP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Availabilities will be competed as FFP DOs to the greatest extent practicable.</a:t>
            </a:r>
          </a:p>
          <a:p>
            <a:pPr marL="580228" lvl="1" indent="-158244" defTabSz="843968">
              <a:buFont typeface="Calibri" panose="020F0502020204030204" pitchFamily="34" charset="0"/>
              <a:buChar char="-"/>
              <a:defRPr/>
            </a:pP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Urgent requirements may be directed on sole source cost type basis.  </a:t>
            </a:r>
          </a:p>
          <a:p>
            <a:pPr marL="421984" lvl="1" defTabSz="843968">
              <a:defRPr/>
            </a:pPr>
            <a:endParaRPr lang="en-US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843968">
              <a:defRPr/>
            </a:pP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Multiple Award IDIQ contracts provide the </a:t>
            </a:r>
            <a:r>
              <a:rPr lang="en-US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best approach to maximize competition</a:t>
            </a:r>
          </a:p>
          <a:p>
            <a:pPr defTabSz="843968">
              <a:defRPr/>
            </a:pPr>
            <a:r>
              <a:rPr lang="en-US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Changes</a:t>
            </a:r>
          </a:p>
          <a:p>
            <a:pPr marL="632976" lvl="1" indent="-210992">
              <a:buFont typeface="+mj-lt"/>
              <a:buAutoNum type="arabicPeriod"/>
            </a:pP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Surface Combatant and Amphibious Ship Docking and Non-docking CNO availabilities (with less than six months production work) will be executed under the </a:t>
            </a:r>
            <a:r>
              <a:rPr lang="en-US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Multiple Award IDIQ contracts</a:t>
            </a:r>
          </a:p>
          <a:p>
            <a:pPr marL="632976" lvl="1" indent="-210992">
              <a:buFont typeface="+mj-lt"/>
              <a:buAutoNum type="arabicPeriod"/>
            </a:pP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Contract will have </a:t>
            </a:r>
            <a:r>
              <a:rPr lang="en-US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five year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period of performance. </a:t>
            </a:r>
          </a:p>
          <a:p>
            <a:pPr marL="632976" lvl="1" indent="-210992" defTabSz="843968">
              <a:buFont typeface="+mj-lt"/>
              <a:buAutoNum type="arabicPeriod"/>
              <a:defRPr/>
            </a:pPr>
            <a:r>
              <a:rPr lang="en-US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Navy intends to set-aside non-complex requirements for small businesses, in ports where two or more capable small businesses demonstrate interest</a:t>
            </a:r>
          </a:p>
          <a:p>
            <a:pPr marL="632976" lvl="1" indent="-210992">
              <a:buFont typeface="+mj-lt"/>
              <a:buAutoNum type="arabicPeriod"/>
            </a:pPr>
            <a:endParaRPr 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58244" indent="-158244">
              <a:buFont typeface="Calibri" panose="020F0502020204030204" pitchFamily="34" charset="0"/>
              <a:buChar char="-"/>
            </a:pPr>
            <a:endParaRPr 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58244" indent="-158244">
              <a:buFont typeface="Calibri" panose="020F0502020204030204" pitchFamily="34" charset="0"/>
              <a:buChar char="-"/>
            </a:pPr>
            <a:endParaRPr 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67961" indent="-167961">
              <a:buFont typeface="Calibri" panose="020F0502020204030204" pitchFamily="34" charset="0"/>
              <a:buChar char="-"/>
            </a:pPr>
            <a:endParaRPr 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67961" indent="-167961">
              <a:buFont typeface="Calibri" panose="020F0502020204030204" pitchFamily="34" charset="0"/>
              <a:buChar char="-"/>
            </a:pPr>
            <a:endParaRPr 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67961" indent="-167961">
              <a:buFont typeface="Calibri" panose="020F0502020204030204" pitchFamily="34" charset="0"/>
              <a:buChar char="-"/>
            </a:pPr>
            <a:endParaRPr 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FD8A5-099F-419C-97D9-2B3FA4ECC9EE}" type="slidenum">
              <a:rPr lang="en-US">
                <a:solidFill>
                  <a:prstClr val="black"/>
                </a:solidFill>
              </a:rPr>
              <a:pPr/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297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458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73044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bg>
      <p:bgPr>
        <a:gradFill flip="none" rotWithShape="1">
          <a:gsLst>
            <a:gs pos="85000">
              <a:schemeClr val="accent1">
                <a:lumMod val="50000"/>
              </a:schemeClr>
            </a:gs>
            <a:gs pos="12000">
              <a:srgbClr val="9DACC0"/>
            </a:gs>
            <a:gs pos="0">
              <a:schemeClr val="accent1">
                <a:tint val="23500"/>
                <a:satMod val="16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401"/>
            <a:ext cx="7772400" cy="1143000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105400"/>
            <a:ext cx="6400800" cy="762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  <a:lvl2pPr marL="4567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2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0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8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4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11" name="Picture 2" descr="I:\Graphics\Logos and Flags\SEA 21\sea logo2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2556" y="-88600"/>
            <a:ext cx="1238504" cy="1170236"/>
          </a:xfrm>
          <a:prstGeom prst="rect">
            <a:avLst/>
          </a:prstGeom>
          <a:noFill/>
          <a:effectLst>
            <a:outerShdw blurRad="355600" dist="215900" dir="54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770" y="5322"/>
            <a:ext cx="1514230" cy="908538"/>
          </a:xfrm>
          <a:prstGeom prst="rect">
            <a:avLst/>
          </a:prstGeom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11" y="6503458"/>
            <a:ext cx="3886200" cy="338500"/>
          </a:xfrm>
          <a:prstGeom prst="rect">
            <a:avLst/>
          </a:prstGeom>
        </p:spPr>
        <p:txBody>
          <a:bodyPr wrap="square" lIns="91387" tIns="45693" rIns="91387" bIns="45693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38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l" defTabSz="9138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Distribution Statement A:  Approved for Public Release. Distribution is Unlimited</a:t>
            </a:r>
            <a:endParaRPr kumimoji="0" lang="en-US" sz="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6073284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103663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0" tIns="45678" rIns="91350" bIns="45678" anchor="ctr"/>
          <a:lstStyle/>
          <a:p>
            <a:pPr algn="ctr" defTabSz="913524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8262939" y="6630992"/>
            <a:ext cx="914400" cy="246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50" tIns="45678" rIns="91350" bIns="4567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r" defTabSz="913524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3CAACBEA-15E4-4516-85A5-C7667BF4CC25}" type="slidenum">
              <a:rPr lang="en-US" sz="1000" smtClean="0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defTabSz="913524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dirty="0" smtClean="0">
              <a:solidFill>
                <a:srgbClr val="1F497D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334000"/>
          </a:xfrm>
        </p:spPr>
        <p:txBody>
          <a:bodyPr>
            <a:normAutofit/>
          </a:bodyPr>
          <a:lstStyle>
            <a:lvl1pPr marL="228379" indent="-228379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defRPr sz="2000" b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628047" indent="-285474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defRPr sz="1800" b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 marL="1027712" indent="-228379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defRPr sz="1600" b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 marL="1370286" indent="-228379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defRPr sz="1400" b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 marL="1774709" indent="-228379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defRPr sz="1400" b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429747" y="196696"/>
            <a:ext cx="6284506" cy="723800"/>
          </a:xfrm>
        </p:spPr>
        <p:txBody>
          <a:bodyPr>
            <a:noAutofit/>
          </a:bodyPr>
          <a:lstStyle>
            <a:lvl1pPr>
              <a:lnSpc>
                <a:spcPct val="85000"/>
              </a:lnSpc>
              <a:defRPr sz="3200" b="1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0" name="Picture 2" descr="I:\Graphics\Logos and Flags\SEA 21\sea logo2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2556" y="-88600"/>
            <a:ext cx="1238504" cy="1170236"/>
          </a:xfrm>
          <a:prstGeom prst="rect">
            <a:avLst/>
          </a:prstGeom>
          <a:noFill/>
          <a:effectLst>
            <a:outerShdw blurRad="355600" dist="215900" dir="54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770" y="5322"/>
            <a:ext cx="1514230" cy="908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222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103663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0" tIns="45678" rIns="91350" bIns="45678" anchor="ctr"/>
          <a:lstStyle/>
          <a:p>
            <a:pPr algn="ctr" defTabSz="913524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8262939" y="6630992"/>
            <a:ext cx="914400" cy="246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50" tIns="45678" rIns="91350" bIns="4567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r" defTabSz="913524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D66ECE9D-D886-40B8-81FF-CAA6B670FBCC}" type="slidenum">
              <a:rPr lang="en-US" sz="1000" smtClean="0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defTabSz="913524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dirty="0" smtClean="0">
              <a:solidFill>
                <a:srgbClr val="1F497D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103663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3524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1" name="Picture 10" descr="CNRMC-crest (3inchesWide)"/>
          <p:cNvPicPr/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36958" y="117741"/>
            <a:ext cx="1343025" cy="757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429747" y="196696"/>
            <a:ext cx="6284506" cy="723800"/>
          </a:xfrm>
        </p:spPr>
        <p:txBody>
          <a:bodyPr>
            <a:noAutofit/>
          </a:bodyPr>
          <a:lstStyle>
            <a:lvl1pPr>
              <a:lnSpc>
                <a:spcPct val="85000"/>
              </a:lnSpc>
              <a:defRPr sz="3200" b="1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3" name="Picture 2" descr="I:\Graphics\Logos and Flags\SEA 21\sea logo2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2556" y="-88600"/>
            <a:ext cx="1238504" cy="1170236"/>
          </a:xfrm>
          <a:prstGeom prst="rect">
            <a:avLst/>
          </a:prstGeom>
          <a:noFill/>
          <a:effectLst>
            <a:outerShdw blurRad="355600" dist="215900" dir="54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 userDrawn="1"/>
        </p:nvSpPr>
        <p:spPr>
          <a:xfrm>
            <a:off x="71090" y="6627164"/>
            <a:ext cx="7665868" cy="215359"/>
          </a:xfrm>
          <a:prstGeom prst="rect">
            <a:avLst/>
          </a:prstGeom>
        </p:spPr>
        <p:txBody>
          <a:bodyPr wrap="square" lIns="91350" tIns="45678" rIns="91350" bIns="45678">
            <a:spAutoFit/>
          </a:bodyPr>
          <a:lstStyle/>
          <a:p>
            <a:pPr defTabSz="913524" fontAlgn="base">
              <a:spcBef>
                <a:spcPct val="0"/>
              </a:spcBef>
              <a:spcAft>
                <a:spcPct val="0"/>
              </a:spcAft>
            </a:pPr>
            <a:r>
              <a:rPr lang="en-US" sz="800" b="1" dirty="0">
                <a:solidFill>
                  <a:prstClr val="black"/>
                </a:solidFill>
                <a:latin typeface="Arial" charset="0"/>
              </a:rPr>
              <a:t>Distribution Statement D: </a:t>
            </a:r>
            <a:r>
              <a:rPr lang="en-US" sz="800" b="1" dirty="0" smtClean="0">
                <a:solidFill>
                  <a:prstClr val="black"/>
                </a:solidFill>
                <a:latin typeface="Arial" charset="0"/>
              </a:rPr>
              <a:t>Distribution </a:t>
            </a:r>
            <a:r>
              <a:rPr lang="en-US" sz="800" b="1" dirty="0">
                <a:solidFill>
                  <a:prstClr val="black"/>
                </a:solidFill>
                <a:latin typeface="Arial" charset="0"/>
              </a:rPr>
              <a:t>authorized to DOD and DOD Contractors only; other requests must be referred to SEA 21</a:t>
            </a:r>
          </a:p>
        </p:txBody>
      </p:sp>
    </p:spTree>
    <p:extLst>
      <p:ext uri="{BB962C8B-B14F-4D97-AF65-F5344CB8AC3E}">
        <p14:creationId xmlns:p14="http://schemas.microsoft.com/office/powerpoint/2010/main" val="39895668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0"/>
            <a:ext cx="7772400" cy="646331"/>
          </a:xfrm>
          <a:prstGeom prst="rect">
            <a:avLst/>
          </a:prstGeom>
        </p:spPr>
        <p:txBody>
          <a:bodyPr>
            <a:sp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334000"/>
            <a:ext cx="6400800" cy="30777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2625" y="6683825"/>
            <a:ext cx="609600" cy="15388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r">
              <a:defRPr sz="10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DB7E9234-A1F1-4B8A-97D3-DB3C0354E45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6530182"/>
            <a:ext cx="9144000" cy="200055"/>
          </a:xfrm>
          <a:prstGeom prst="rect">
            <a:avLst/>
          </a:prstGeom>
        </p:spPr>
        <p:txBody>
          <a:bodyPr wrap="square" lIns="90453" tIns="45232" rIns="90453" bIns="45232">
            <a:spAutoFit/>
          </a:bodyPr>
          <a:lstStyle/>
          <a:p>
            <a:pPr algn="ctr" eaLnBrk="0" hangingPunct="0">
              <a:defRPr/>
            </a:pPr>
            <a:r>
              <a:rPr lang="en-US" sz="700" u="sng" dirty="0">
                <a:solidFill>
                  <a:srgbClr val="00225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DISTRIBUTION STATEMENT C. </a:t>
            </a:r>
            <a:r>
              <a:rPr lang="en-US" sz="700" dirty="0">
                <a:solidFill>
                  <a:srgbClr val="00225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Distribution authorized to U.S. Government Agencies and Naval Sea Systems Command (NAVSEA) contractors involved with ship construction and repair. Other requests for this document shall be referred </a:t>
            </a:r>
            <a:r>
              <a:rPr lang="en-US" sz="700" dirty="0" smtClean="0">
                <a:solidFill>
                  <a:srgbClr val="00225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to NAVSEA21/CNRMC. </a:t>
            </a:r>
            <a:endParaRPr lang="en-US" sz="4400" dirty="0">
              <a:solidFill>
                <a:srgbClr val="00225D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660990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41437"/>
            <a:ext cx="4038600" cy="4525963"/>
          </a:xfrm>
          <a:prstGeom prst="rect">
            <a:avLst/>
          </a:prstGeom>
        </p:spPr>
        <p:txBody>
          <a:bodyPr/>
          <a:lstStyle>
            <a:lvl1pPr marL="225425" indent="-225425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defRPr sz="2400"/>
            </a:lvl1pPr>
            <a:lvl2pPr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defRPr sz="2000"/>
            </a:lvl2pPr>
            <a:lvl3pPr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defRPr sz="1800"/>
            </a:lvl3pPr>
            <a:lvl4pPr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defRPr sz="1600"/>
            </a:lvl4pPr>
            <a:lvl5pPr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41437"/>
            <a:ext cx="4038600" cy="4525963"/>
          </a:xfrm>
          <a:prstGeom prst="rect">
            <a:avLst/>
          </a:prstGeom>
        </p:spPr>
        <p:txBody>
          <a:bodyPr/>
          <a:lstStyle>
            <a:lvl1pPr marL="225425" indent="-225425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tabLst/>
              <a:defRPr sz="2400"/>
            </a:lvl1pPr>
            <a:lvl2pPr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defRPr sz="2000"/>
            </a:lvl2pPr>
            <a:lvl3pPr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defRPr sz="1800"/>
            </a:lvl3pPr>
            <a:lvl4pPr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defRPr sz="1600"/>
            </a:lvl4pPr>
            <a:lvl5pPr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2625" y="6683825"/>
            <a:ext cx="609600" cy="15388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r">
              <a:defRPr sz="10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DB7E9234-A1F1-4B8A-97D3-DB3C0354E45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765738" y="0"/>
            <a:ext cx="7378262" cy="1056290"/>
          </a:xfrm>
          <a:prstGeom prst="rect">
            <a:avLst/>
          </a:prstGeom>
        </p:spPr>
        <p:txBody>
          <a:bodyPr anchor="ctr"/>
          <a:lstStyle>
            <a:lvl1pPr>
              <a:defRPr lang="en-US" sz="3200" b="1" i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7666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41437"/>
            <a:ext cx="8271164" cy="4525963"/>
          </a:xfrm>
          <a:prstGeom prst="rect">
            <a:avLst/>
          </a:prstGeom>
        </p:spPr>
        <p:txBody>
          <a:bodyPr/>
          <a:lstStyle>
            <a:lvl1pPr marL="225425" indent="-225425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defRPr sz="2400"/>
            </a:lvl1pPr>
            <a:lvl2pPr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defRPr sz="2000"/>
            </a:lvl2pPr>
            <a:lvl3pPr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defRPr sz="1800"/>
            </a:lvl3pPr>
            <a:lvl4pPr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defRPr sz="1600"/>
            </a:lvl4pPr>
            <a:lvl5pPr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2625" y="6683825"/>
            <a:ext cx="609600" cy="15388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r">
              <a:defRPr sz="10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DB7E9234-A1F1-4B8A-97D3-DB3C0354E45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765738" y="0"/>
            <a:ext cx="7378262" cy="1056290"/>
          </a:xfrm>
          <a:prstGeom prst="rect">
            <a:avLst/>
          </a:prstGeom>
        </p:spPr>
        <p:txBody>
          <a:bodyPr anchor="ctr"/>
          <a:lstStyle>
            <a:lvl1pPr>
              <a:defRPr lang="en-US" sz="3200" b="1" i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3339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1" y="219076"/>
            <a:ext cx="5943600" cy="44767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610601" y="6534151"/>
            <a:ext cx="4572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53FF5E-C0C8-134E-8AB2-A2A0096C4D64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339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639320-9871-4CB1-9C66-204B9D0C711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029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46188"/>
            <a:ext cx="4056063" cy="51641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5663" y="1246188"/>
            <a:ext cx="4056062" cy="51641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4559C8-B0E3-427E-81B2-B71641A931F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233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16925" y="6477000"/>
            <a:ext cx="719138" cy="4762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070F97-1A27-4BB2-998D-D65C70961C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91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2E3DEC-C2B3-4AA9-A1A8-A7C6310D747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7541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6925" y="6516688"/>
            <a:ext cx="719138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rgbClr val="000066"/>
                </a:solidFill>
                <a:latin typeface="Arial" charset="0"/>
              </a:defRPr>
            </a:lvl1pPr>
          </a:lstStyle>
          <a:p>
            <a:pPr>
              <a:defRPr/>
            </a:pPr>
            <a:fld id="{99F43A9C-1510-43F5-85DA-EE1CC78D927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7272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2100" y="95250"/>
            <a:ext cx="6032500" cy="83185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246188"/>
            <a:ext cx="8264525" cy="5164137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16925" y="6516688"/>
            <a:ext cx="719138" cy="476250"/>
          </a:xfrm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fld id="{067B0DFF-0BAB-4166-A905-972B3CADB58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4238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1429" tIns="45714" rIns="91429" bIns="45714"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1429" tIns="45714" rIns="91429" bIns="45714"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416925" y="6516688"/>
            <a:ext cx="719138" cy="4762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2E3DEC-C2B3-4AA9-A1A8-A7C6310D747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844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F43A9C-1510-43F5-85DA-EE1CC78D927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905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.jpe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8258" name="Rectangle 2"/>
          <p:cNvSpPr>
            <a:spLocks noChangeArrowheads="1"/>
          </p:cNvSpPr>
          <p:nvPr/>
        </p:nvSpPr>
        <p:spPr bwMode="auto">
          <a:xfrm>
            <a:off x="0" y="0"/>
            <a:ext cx="9144000" cy="1614488"/>
          </a:xfrm>
          <a:prstGeom prst="rect">
            <a:avLst/>
          </a:prstGeom>
          <a:gradFill rotWithShape="0">
            <a:gsLst>
              <a:gs pos="0">
                <a:srgbClr val="336699"/>
              </a:gs>
              <a:gs pos="100000">
                <a:srgbClr val="FFFFFF"/>
              </a:gs>
            </a:gsLst>
            <a:lin ang="5400000" scaled="1"/>
          </a:gra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2400" dirty="0">
              <a:solidFill>
                <a:srgbClr val="000000"/>
              </a:solidFill>
              <a:latin typeface="Book Antiqua" pitchFamily="18" charset="0"/>
              <a:cs typeface="Times New Roman" pitchFamily="18" charset="0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64525" cy="516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808263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562100" y="95250"/>
            <a:ext cx="6032500" cy="8318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Use this Master for Briefing</a:t>
            </a:r>
          </a:p>
        </p:txBody>
      </p:sp>
      <p:sp>
        <p:nvSpPr>
          <p:cNvPr id="3808264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6925" y="6516688"/>
            <a:ext cx="719138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rgbClr val="000066"/>
                </a:solidFill>
                <a:latin typeface="Arial" charset="0"/>
              </a:defRPr>
            </a:lvl1pPr>
          </a:lstStyle>
          <a:p>
            <a:pPr>
              <a:defRPr/>
            </a:pPr>
            <a:fld id="{99F43A9C-1510-43F5-85DA-EE1CC78D927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45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1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•"/>
        <a:defRPr b="1">
          <a:solidFill>
            <a:srgbClr val="0000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–"/>
        <a:defRPr sz="1600" b="1">
          <a:solidFill>
            <a:srgbClr val="000066"/>
          </a:solidFill>
          <a:latin typeface="+mn-lt"/>
        </a:defRPr>
      </a:lvl2pPr>
      <a:lvl3pPr marL="11430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•"/>
        <a:defRPr sz="1400" b="1">
          <a:solidFill>
            <a:srgbClr val="000066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66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50" tIns="45678" rIns="91350" bIns="4567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7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50" tIns="45678" rIns="91350" bIns="4567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350" tIns="45678" rIns="91350" bIns="45678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 defTabSz="913524">
              <a:defRPr/>
            </a:pPr>
            <a:fld id="{AA8AE868-0EC4-4236-9D43-717949B267F2}" type="datetime1">
              <a:rPr lang="en-US" smtClean="0">
                <a:cs typeface="Times New Roman" pitchFamily="18" charset="0"/>
              </a:rPr>
              <a:pPr defTabSz="913524">
                <a:defRPr/>
              </a:pPr>
              <a:t>9/14/2016</a:t>
            </a:fld>
            <a:endParaRPr lang="en-US" dirty="0">
              <a:cs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350" tIns="45678" rIns="91350" bIns="45678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 defTabSz="913524">
              <a:defRPr/>
            </a:pPr>
            <a:endParaRPr lang="en-US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4646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6762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352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028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704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570" indent="-34257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236" indent="-28547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902" indent="-22837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64" indent="-22837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426" indent="-22837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188" indent="-228379" algn="l" defTabSz="91352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950" indent="-228379" algn="l" defTabSz="91352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710" indent="-228379" algn="l" defTabSz="91352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470" indent="-228379" algn="l" defTabSz="91352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5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62" algn="l" defTabSz="9135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24" algn="l" defTabSz="9135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286" algn="l" defTabSz="9135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046" algn="l" defTabSz="9135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806" algn="l" defTabSz="9135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566" algn="l" defTabSz="9135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328" algn="l" defTabSz="9135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090" algn="l" defTabSz="9135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gradFill flip="none" rotWithShape="1">
            <a:gsLst>
              <a:gs pos="100000">
                <a:srgbClr val="002642"/>
              </a:gs>
              <a:gs pos="50000">
                <a:srgbClr val="003C6C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1266" name="Picture 2" descr="https://upload.wikimedia.org/wikipedia/commons/3/32/NAVSEA_logo.jpg"/>
          <p:cNvPicPr>
            <a:picLocks noChangeAspect="1" noChangeArrowheads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1734" y="188943"/>
            <a:ext cx="1175527" cy="534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2625" y="6683825"/>
            <a:ext cx="609600" cy="153888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>
            <a:lvl1pPr algn="r">
              <a:defRPr sz="10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DB7E9234-A1F1-4B8A-97D3-DB3C0354E45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7856468" y="0"/>
            <a:ext cx="1287532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</a:rPr>
              <a:t>DRAFT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530182"/>
            <a:ext cx="9144000" cy="200055"/>
          </a:xfrm>
          <a:prstGeom prst="rect">
            <a:avLst/>
          </a:prstGeom>
        </p:spPr>
        <p:txBody>
          <a:bodyPr wrap="square" lIns="90453" tIns="45232" rIns="90453" bIns="45232">
            <a:spAutoFit/>
          </a:bodyPr>
          <a:lstStyle/>
          <a:p>
            <a:pPr algn="ctr" eaLnBrk="0" hangingPunct="0">
              <a:defRPr/>
            </a:pPr>
            <a:r>
              <a:rPr lang="en-US" sz="700" u="sng" dirty="0">
                <a:solidFill>
                  <a:srgbClr val="00225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DISTRIBUTION STATEMENT C. </a:t>
            </a:r>
            <a:r>
              <a:rPr lang="en-US" sz="700" dirty="0">
                <a:solidFill>
                  <a:srgbClr val="00225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Distribution authorized to U.S. Government Agencies and Naval Sea Systems Command (NAVSEA) contractors involved with ship construction and repair. Other requests for this document shall be referred </a:t>
            </a:r>
            <a:r>
              <a:rPr lang="en-US" sz="700" dirty="0" smtClean="0">
                <a:solidFill>
                  <a:srgbClr val="00225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to NAVSEA21/CNRMC. </a:t>
            </a:r>
            <a:endParaRPr lang="en-US" sz="4400" dirty="0">
              <a:solidFill>
                <a:srgbClr val="00225D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90856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1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 b="1" i="1" kern="1200">
          <a:solidFill>
            <a:schemeClr val="tx1"/>
          </a:solidFill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 b="1" i="1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 b="1" i="1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 b="1" i="1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 b="1" i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47800"/>
            <a:ext cx="8382000" cy="1600199"/>
          </a:xfrm>
        </p:spPr>
        <p:txBody>
          <a:bodyPr>
            <a:noAutofit/>
          </a:bodyPr>
          <a:lstStyle/>
          <a:p>
            <a:r>
              <a:rPr lang="en-US" dirty="0" smtClean="0"/>
              <a:t>Surface Ship Maintenance and Modernization Contracting Strategy</a:t>
            </a:r>
            <a:endParaRPr lang="en-US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371600" y="4572000"/>
            <a:ext cx="6477000" cy="1010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 defTabSz="911225" eaLnBrk="0" hangingPunct="0">
              <a:defRPr sz="1400">
                <a:solidFill>
                  <a:srgbClr val="3742A7"/>
                </a:solidFill>
                <a:latin typeface="Arial" pitchFamily="34" charset="0"/>
              </a:defRPr>
            </a:lvl1pPr>
            <a:lvl2pPr marL="742950" indent="-285750" defTabSz="911225" eaLnBrk="0" hangingPunct="0">
              <a:defRPr sz="1400">
                <a:solidFill>
                  <a:srgbClr val="3742A7"/>
                </a:solidFill>
                <a:latin typeface="Arial" pitchFamily="34" charset="0"/>
              </a:defRPr>
            </a:lvl2pPr>
            <a:lvl3pPr marL="1143000" indent="-228600" defTabSz="911225" eaLnBrk="0" hangingPunct="0">
              <a:defRPr sz="1400">
                <a:solidFill>
                  <a:srgbClr val="3742A7"/>
                </a:solidFill>
                <a:latin typeface="Arial" pitchFamily="34" charset="0"/>
              </a:defRPr>
            </a:lvl3pPr>
            <a:lvl4pPr marL="1600200" indent="-228600" defTabSz="911225" eaLnBrk="0" hangingPunct="0">
              <a:defRPr sz="1400">
                <a:solidFill>
                  <a:srgbClr val="3742A7"/>
                </a:solidFill>
                <a:latin typeface="Arial" pitchFamily="34" charset="0"/>
              </a:defRPr>
            </a:lvl4pPr>
            <a:lvl5pPr marL="2057400" indent="-228600" defTabSz="911225" eaLnBrk="0" hangingPunct="0">
              <a:defRPr sz="1400">
                <a:solidFill>
                  <a:srgbClr val="3742A7"/>
                </a:solidFill>
                <a:latin typeface="Arial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3742A7"/>
                </a:solidFill>
                <a:latin typeface="Arial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3742A7"/>
                </a:solidFill>
                <a:latin typeface="Arial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3742A7"/>
                </a:solidFill>
                <a:latin typeface="Arial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3742A7"/>
                </a:solidFill>
                <a:latin typeface="Arial" pitchFamily="34" charset="0"/>
              </a:defRPr>
            </a:lvl9pPr>
          </a:lstStyle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2000" b="1" i="1" dirty="0" smtClean="0">
                <a:solidFill>
                  <a:schemeClr val="bg1"/>
                </a:solidFill>
              </a:rPr>
              <a:t>Industry-Navy </a:t>
            </a:r>
            <a:r>
              <a:rPr lang="en-US" sz="2000" b="1" i="1" dirty="0">
                <a:solidFill>
                  <a:schemeClr val="bg1"/>
                </a:solidFill>
              </a:rPr>
              <a:t>Discussion Panel </a:t>
            </a:r>
            <a:endParaRPr lang="en-US" altLang="en-US" sz="2000" b="1" i="1" dirty="0">
              <a:solidFill>
                <a:schemeClr val="bg1"/>
              </a:solidFill>
            </a:endParaRPr>
          </a:p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en-US" b="1" i="1" dirty="0" smtClean="0">
                <a:solidFill>
                  <a:schemeClr val="bg1"/>
                </a:solidFill>
              </a:rPr>
              <a:t>September 15, 2016</a:t>
            </a:r>
          </a:p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endParaRPr lang="en-US" altLang="en-US" sz="2400" b="1" i="1" dirty="0">
              <a:solidFill>
                <a:srgbClr val="00206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510700"/>
            <a:ext cx="8839200" cy="338500"/>
          </a:xfrm>
          <a:prstGeom prst="rect">
            <a:avLst/>
          </a:prstGeom>
        </p:spPr>
        <p:txBody>
          <a:bodyPr wrap="square" lIns="91387" tIns="45693" rIns="91387" bIns="45693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38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l" defTabSz="9138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Distribution Statement A:  Approved for Public Release. Distribution is Unlimited</a:t>
            </a:r>
            <a:endParaRPr kumimoji="0" lang="en-US" sz="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107169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483" y="1053981"/>
            <a:ext cx="9137941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spcBef>
                <a:spcPts val="648"/>
              </a:spcBef>
            </a:pPr>
            <a:r>
              <a:rPr lang="en-US" sz="1300" b="1" dirty="0" smtClean="0">
                <a:solidFill>
                  <a:srgbClr val="000000"/>
                </a:solidFill>
                <a:latin typeface="Arial (Body)"/>
              </a:rPr>
              <a:t>Non-Complex MAC-IDIQ scope includes:</a:t>
            </a:r>
          </a:p>
          <a:p>
            <a:pPr marL="285750" lvl="1" indent="-285750">
              <a:spcBef>
                <a:spcPts val="648"/>
              </a:spcBef>
              <a:buFont typeface="Wingdings" panose="05000000000000000000" pitchFamily="2" charset="2"/>
              <a:buChar char="q"/>
            </a:pPr>
            <a:r>
              <a:rPr lang="en-US" sz="1300" b="1" dirty="0" smtClean="0">
                <a:solidFill>
                  <a:srgbClr val="000000"/>
                </a:solidFill>
                <a:latin typeface="Arial (Body)"/>
              </a:rPr>
              <a:t>Continuous </a:t>
            </a:r>
            <a:r>
              <a:rPr lang="en-US" sz="1300" b="1" dirty="0">
                <a:solidFill>
                  <a:srgbClr val="000000"/>
                </a:solidFill>
                <a:latin typeface="Arial (Body)"/>
              </a:rPr>
              <a:t>Maintenance (CM) and Emergent Maintenance (EM) ship </a:t>
            </a:r>
            <a:r>
              <a:rPr lang="en-US" sz="1300" b="1" dirty="0" smtClean="0">
                <a:solidFill>
                  <a:srgbClr val="000000"/>
                </a:solidFill>
                <a:latin typeface="Arial (Body)"/>
              </a:rPr>
              <a:t>availabilities </a:t>
            </a:r>
            <a:r>
              <a:rPr lang="en-US" sz="1300" dirty="0">
                <a:solidFill>
                  <a:srgbClr val="000000"/>
                </a:solidFill>
                <a:latin typeface="Arial (Body)"/>
              </a:rPr>
              <a:t>(&lt; 6 months production duration</a:t>
            </a:r>
            <a:r>
              <a:rPr lang="en-US" sz="1300" dirty="0" smtClean="0">
                <a:solidFill>
                  <a:srgbClr val="000000"/>
                </a:solidFill>
                <a:latin typeface="Arial (Body)"/>
              </a:rPr>
              <a:t>) on Surface Combatants (DDG/CG) and Amphibious Ships (LPD/LSD/LHA/LHD)</a:t>
            </a:r>
          </a:p>
          <a:p>
            <a:pPr marL="285750" lvl="1" indent="-285750">
              <a:spcBef>
                <a:spcPts val="648"/>
              </a:spcBef>
              <a:buFont typeface="Wingdings" panose="05000000000000000000" pitchFamily="2" charset="2"/>
              <a:buChar char="q"/>
            </a:pPr>
            <a:r>
              <a:rPr lang="en-US" sz="1300" dirty="0" smtClean="0">
                <a:solidFill>
                  <a:srgbClr val="000000"/>
                </a:solidFill>
                <a:latin typeface="Arial (Body)"/>
              </a:rPr>
              <a:t>Non Complex EM/CM </a:t>
            </a:r>
            <a:r>
              <a:rPr lang="en-US" sz="1300" dirty="0">
                <a:solidFill>
                  <a:srgbClr val="000000"/>
                </a:solidFill>
                <a:latin typeface="Arial (Body)"/>
              </a:rPr>
              <a:t>requirements are not expected to include complex work on shipboard critical systems. </a:t>
            </a:r>
            <a:endParaRPr lang="en-US" sz="1300" dirty="0" smtClean="0">
              <a:solidFill>
                <a:srgbClr val="000000"/>
              </a:solidFill>
              <a:latin typeface="Arial (Body)"/>
            </a:endParaRPr>
          </a:p>
          <a:p>
            <a:pPr marL="285750" lvl="1" indent="-285750">
              <a:spcBef>
                <a:spcPts val="648"/>
              </a:spcBef>
              <a:buFont typeface="Wingdings" panose="05000000000000000000" pitchFamily="2" charset="2"/>
              <a:buChar char="q"/>
            </a:pPr>
            <a:endParaRPr lang="en-US" sz="1300" dirty="0">
              <a:solidFill>
                <a:srgbClr val="000000"/>
              </a:solidFill>
              <a:latin typeface="Arial (Body)"/>
            </a:endParaRPr>
          </a:p>
          <a:p>
            <a:pPr marL="285750" lvl="1" indent="-285750">
              <a:spcBef>
                <a:spcPts val="648"/>
              </a:spcBef>
              <a:buFont typeface="Wingdings" panose="05000000000000000000" pitchFamily="2" charset="2"/>
              <a:buChar char="q"/>
            </a:pPr>
            <a:endParaRPr lang="en-US" sz="1300" dirty="0" smtClean="0">
              <a:solidFill>
                <a:srgbClr val="000000"/>
              </a:solidFill>
              <a:latin typeface="Arial (Body)"/>
            </a:endParaRPr>
          </a:p>
          <a:p>
            <a:pPr marL="285750" lvl="1" indent="-285750">
              <a:spcBef>
                <a:spcPts val="648"/>
              </a:spcBef>
              <a:buFont typeface="Wingdings" panose="05000000000000000000" pitchFamily="2" charset="2"/>
              <a:buChar char="q"/>
            </a:pPr>
            <a:endParaRPr lang="en-US" sz="1300" dirty="0" smtClean="0">
              <a:solidFill>
                <a:srgbClr val="000000"/>
              </a:solidFill>
              <a:latin typeface="Arial (Body)"/>
            </a:endParaRPr>
          </a:p>
          <a:p>
            <a:pPr marL="285750" lvl="1" indent="-285750">
              <a:spcBef>
                <a:spcPts val="648"/>
              </a:spcBef>
              <a:buFont typeface="Wingdings" panose="05000000000000000000" pitchFamily="2" charset="2"/>
              <a:buChar char="q"/>
            </a:pPr>
            <a:endParaRPr lang="en-US" sz="1300" dirty="0">
              <a:solidFill>
                <a:srgbClr val="000000"/>
              </a:solidFill>
              <a:latin typeface="Arial (Body)"/>
            </a:endParaRPr>
          </a:p>
          <a:p>
            <a:pPr marL="285750" lvl="1" indent="-285750">
              <a:spcBef>
                <a:spcPts val="648"/>
              </a:spcBef>
              <a:buFont typeface="Wingdings" panose="05000000000000000000" pitchFamily="2" charset="2"/>
              <a:buChar char="q"/>
            </a:pPr>
            <a:endParaRPr lang="en-US" sz="1300" dirty="0" smtClean="0">
              <a:solidFill>
                <a:srgbClr val="000000"/>
              </a:solidFill>
              <a:latin typeface="Arial (Body)"/>
            </a:endParaRPr>
          </a:p>
          <a:p>
            <a:pPr marL="285750" lvl="1" indent="-285750">
              <a:spcBef>
                <a:spcPts val="648"/>
              </a:spcBef>
              <a:buFont typeface="Wingdings" panose="05000000000000000000" pitchFamily="2" charset="2"/>
              <a:buChar char="q"/>
            </a:pPr>
            <a:endParaRPr lang="en-US" sz="1300" dirty="0">
              <a:solidFill>
                <a:srgbClr val="000000"/>
              </a:solidFill>
              <a:latin typeface="Arial (Body)"/>
            </a:endParaRPr>
          </a:p>
          <a:p>
            <a:pPr marL="285750" lvl="1" indent="-285750">
              <a:spcBef>
                <a:spcPts val="648"/>
              </a:spcBef>
              <a:buFont typeface="Wingdings" panose="05000000000000000000" pitchFamily="2" charset="2"/>
              <a:buChar char="q"/>
            </a:pPr>
            <a:endParaRPr lang="en-US" sz="1300" dirty="0" smtClean="0">
              <a:solidFill>
                <a:srgbClr val="000000"/>
              </a:solidFill>
              <a:latin typeface="Arial (Body)"/>
            </a:endParaRPr>
          </a:p>
          <a:p>
            <a:pPr marL="285750" lvl="1" indent="-285750">
              <a:spcBef>
                <a:spcPts val="648"/>
              </a:spcBef>
              <a:buFont typeface="Wingdings" panose="05000000000000000000" pitchFamily="2" charset="2"/>
              <a:buChar char="q"/>
            </a:pPr>
            <a:endParaRPr lang="en-US" sz="1300" dirty="0">
              <a:solidFill>
                <a:srgbClr val="000000"/>
              </a:solidFill>
              <a:latin typeface="Arial (Body)"/>
            </a:endParaRPr>
          </a:p>
          <a:p>
            <a:pPr marL="285750" lvl="1" indent="-285750">
              <a:spcBef>
                <a:spcPts val="648"/>
              </a:spcBef>
              <a:buFont typeface="Wingdings" panose="05000000000000000000" pitchFamily="2" charset="2"/>
              <a:buChar char="q"/>
            </a:pPr>
            <a:r>
              <a:rPr lang="en-US" sz="1300" dirty="0" smtClean="0">
                <a:solidFill>
                  <a:srgbClr val="000000"/>
                </a:solidFill>
                <a:latin typeface="Arial (Body)"/>
              </a:rPr>
              <a:t>However</a:t>
            </a:r>
            <a:r>
              <a:rPr lang="en-US" sz="1300" dirty="0">
                <a:solidFill>
                  <a:srgbClr val="000000"/>
                </a:solidFill>
                <a:latin typeface="Arial (Body)"/>
              </a:rPr>
              <a:t>, complex requirements may also be </a:t>
            </a:r>
            <a:r>
              <a:rPr lang="en-US" sz="1300" dirty="0" smtClean="0">
                <a:solidFill>
                  <a:srgbClr val="000000"/>
                </a:solidFill>
                <a:latin typeface="Arial (Body)"/>
              </a:rPr>
              <a:t>procured under Non Complex MAC </a:t>
            </a:r>
            <a:r>
              <a:rPr lang="en-US" sz="1300" dirty="0">
                <a:solidFill>
                  <a:srgbClr val="000000"/>
                </a:solidFill>
                <a:latin typeface="Arial (Body)"/>
              </a:rPr>
              <a:t>when doing so is in the best interest of the </a:t>
            </a:r>
            <a:r>
              <a:rPr lang="en-US" sz="1300" dirty="0" smtClean="0">
                <a:solidFill>
                  <a:srgbClr val="000000"/>
                </a:solidFill>
                <a:latin typeface="Arial (Body)"/>
              </a:rPr>
              <a:t>Government</a:t>
            </a:r>
          </a:p>
          <a:p>
            <a:pPr marL="0" lvl="1">
              <a:spcBef>
                <a:spcPts val="648"/>
              </a:spcBef>
            </a:pPr>
            <a:r>
              <a:rPr lang="en-US" sz="1300" b="1" dirty="0" smtClean="0">
                <a:solidFill>
                  <a:srgbClr val="000000"/>
                </a:solidFill>
                <a:latin typeface="Arial (Body)"/>
              </a:rPr>
              <a:t>Complex </a:t>
            </a:r>
            <a:r>
              <a:rPr lang="en-US" sz="1300" b="1" dirty="0">
                <a:solidFill>
                  <a:srgbClr val="000000"/>
                </a:solidFill>
                <a:latin typeface="Arial (Body)"/>
              </a:rPr>
              <a:t>MAC-IDIQ </a:t>
            </a:r>
            <a:r>
              <a:rPr lang="en-US" sz="1300" b="1" dirty="0" smtClean="0">
                <a:solidFill>
                  <a:srgbClr val="000000"/>
                </a:solidFill>
                <a:latin typeface="Arial (Body)"/>
              </a:rPr>
              <a:t>scope includes  </a:t>
            </a:r>
          </a:p>
          <a:p>
            <a:pPr marL="285750" lvl="1" indent="-285750">
              <a:spcBef>
                <a:spcPts val="648"/>
              </a:spcBef>
              <a:buFont typeface="Wingdings" panose="05000000000000000000" pitchFamily="2" charset="2"/>
              <a:buChar char="q"/>
              <a:tabLst>
                <a:tab pos="282575" algn="l"/>
              </a:tabLst>
            </a:pPr>
            <a:r>
              <a:rPr lang="en-US" sz="1300" dirty="0" smtClean="0">
                <a:solidFill>
                  <a:srgbClr val="000000"/>
                </a:solidFill>
                <a:latin typeface="Arial (Body)"/>
              </a:rPr>
              <a:t>CNO Availabilities - Typically </a:t>
            </a:r>
            <a:r>
              <a:rPr lang="en-US" sz="1300" dirty="0">
                <a:solidFill>
                  <a:srgbClr val="000000"/>
                </a:solidFill>
                <a:latin typeface="Arial (Body)"/>
              </a:rPr>
              <a:t>require a high degree of integration across critical </a:t>
            </a:r>
            <a:r>
              <a:rPr lang="en-US" sz="1300" dirty="0" smtClean="0">
                <a:solidFill>
                  <a:srgbClr val="000000"/>
                </a:solidFill>
                <a:latin typeface="Arial (Body)"/>
              </a:rPr>
              <a:t>and/or </a:t>
            </a:r>
            <a:r>
              <a:rPr lang="en-US" sz="1300" dirty="0">
                <a:solidFill>
                  <a:srgbClr val="000000"/>
                </a:solidFill>
                <a:latin typeface="Arial (Body)"/>
              </a:rPr>
              <a:t>high growth </a:t>
            </a:r>
            <a:r>
              <a:rPr lang="en-US" sz="1300" dirty="0" smtClean="0">
                <a:solidFill>
                  <a:srgbClr val="000000"/>
                </a:solidFill>
                <a:latin typeface="Arial (Body)"/>
              </a:rPr>
              <a:t>systems </a:t>
            </a:r>
          </a:p>
          <a:p>
            <a:pPr marL="285750" lvl="1" indent="-285750">
              <a:spcBef>
                <a:spcPts val="648"/>
              </a:spcBef>
              <a:buFont typeface="Wingdings" panose="05000000000000000000" pitchFamily="2" charset="2"/>
              <a:buChar char="q"/>
              <a:tabLst>
                <a:tab pos="282575" algn="l"/>
              </a:tabLst>
            </a:pPr>
            <a:r>
              <a:rPr lang="en-US" sz="1300" dirty="0" smtClean="0">
                <a:solidFill>
                  <a:srgbClr val="000000"/>
                </a:solidFill>
                <a:latin typeface="Arial (Body)"/>
              </a:rPr>
              <a:t>Complex EM/CM including work on </a:t>
            </a:r>
            <a:r>
              <a:rPr lang="en-US" sz="1300" dirty="0">
                <a:solidFill>
                  <a:srgbClr val="000000"/>
                </a:solidFill>
                <a:latin typeface="Arial (Body)"/>
              </a:rPr>
              <a:t>shipboard critical </a:t>
            </a:r>
            <a:r>
              <a:rPr lang="en-US" sz="1300" dirty="0" smtClean="0">
                <a:solidFill>
                  <a:srgbClr val="000000"/>
                </a:solidFill>
                <a:latin typeface="Arial (Body)"/>
              </a:rPr>
              <a:t>systems</a:t>
            </a:r>
          </a:p>
          <a:p>
            <a:pPr marL="285750" lvl="1" indent="-285750">
              <a:spcBef>
                <a:spcPts val="648"/>
              </a:spcBef>
              <a:buFont typeface="Wingdings" panose="05000000000000000000" pitchFamily="2" charset="2"/>
              <a:buChar char="q"/>
              <a:tabLst>
                <a:tab pos="282575" algn="l"/>
              </a:tabLst>
            </a:pPr>
            <a:r>
              <a:rPr lang="en-US" sz="1300" dirty="0" smtClean="0">
                <a:solidFill>
                  <a:srgbClr val="000000"/>
                </a:solidFill>
                <a:latin typeface="Arial (Body)"/>
              </a:rPr>
              <a:t>Non-complex requirements, including “Super CMAVs”, </a:t>
            </a:r>
            <a:r>
              <a:rPr lang="en-US" sz="1300" dirty="0">
                <a:solidFill>
                  <a:srgbClr val="000000"/>
                </a:solidFill>
                <a:latin typeface="Arial (Body)"/>
              </a:rPr>
              <a:t>may be procured under Complex MAC-IDIQ when doing so is in the best interest of the Government</a:t>
            </a:r>
          </a:p>
          <a:p>
            <a:pPr marL="233363" lvl="1" indent="-233363">
              <a:spcBef>
                <a:spcPts val="648"/>
              </a:spcBef>
              <a:buFont typeface="Wingdings" panose="05000000000000000000" pitchFamily="2" charset="2"/>
              <a:buChar char="q"/>
            </a:pPr>
            <a:endParaRPr lang="en-US" sz="1300" dirty="0">
              <a:solidFill>
                <a:srgbClr val="000000"/>
              </a:solidFill>
              <a:latin typeface="Arial (Body)"/>
            </a:endParaRPr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1142999" y="166200"/>
            <a:ext cx="6705601" cy="716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3500" tIns="25400" rIns="63500" bIns="2540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r" eaLnBrk="0" hangingPunct="0">
              <a:lnSpc>
                <a:spcPct val="90000"/>
              </a:lnSpc>
              <a:defRPr sz="2800">
                <a:solidFill>
                  <a:srgbClr val="002060"/>
                </a:solidFill>
                <a:latin typeface="Arial" pitchFamily="34" charset="0"/>
                <a:ea typeface="+mn-ea"/>
                <a:cs typeface="+mn-cs"/>
              </a:defRPr>
            </a:lvl1pPr>
            <a:lvl2pPr algn="ctr" eaLnBrk="0" hangingPunct="0">
              <a:defRPr sz="3600">
                <a:latin typeface="Arial" pitchFamily="34" charset="0"/>
              </a:defRPr>
            </a:lvl2pPr>
            <a:lvl3pPr algn="ctr" eaLnBrk="0" hangingPunct="0">
              <a:defRPr sz="3600">
                <a:latin typeface="Arial" pitchFamily="34" charset="0"/>
              </a:defRPr>
            </a:lvl3pPr>
            <a:lvl4pPr algn="ctr" eaLnBrk="0" hangingPunct="0">
              <a:defRPr sz="3600">
                <a:latin typeface="Arial" pitchFamily="34" charset="0"/>
              </a:defRPr>
            </a:lvl4pPr>
            <a:lvl5pPr algn="ctr" eaLnBrk="0" hangingPunct="0">
              <a:defRPr sz="3600">
                <a:latin typeface="Arial" pitchFamily="34" charset="0"/>
              </a:defRPr>
            </a:lvl5pPr>
            <a:lvl6pPr marL="457135" algn="ctr" fontAlgn="base">
              <a:spcBef>
                <a:spcPct val="0"/>
              </a:spcBef>
              <a:spcAft>
                <a:spcPct val="0"/>
              </a:spcAft>
              <a:defRPr sz="3600">
                <a:latin typeface="Arial" pitchFamily="34" charset="0"/>
              </a:defRPr>
            </a:lvl6pPr>
            <a:lvl7pPr marL="914269" algn="ctr" fontAlgn="base">
              <a:spcBef>
                <a:spcPct val="0"/>
              </a:spcBef>
              <a:spcAft>
                <a:spcPct val="0"/>
              </a:spcAft>
              <a:defRPr sz="3600">
                <a:latin typeface="Arial" pitchFamily="34" charset="0"/>
              </a:defRPr>
            </a:lvl7pPr>
            <a:lvl8pPr marL="1371404" algn="ctr" fontAlgn="base">
              <a:spcBef>
                <a:spcPct val="0"/>
              </a:spcBef>
              <a:spcAft>
                <a:spcPct val="0"/>
              </a:spcAft>
              <a:defRPr sz="3600">
                <a:latin typeface="Arial" pitchFamily="34" charset="0"/>
              </a:defRPr>
            </a:lvl8pPr>
            <a:lvl9pPr marL="1828539" algn="ctr" fontAlgn="base">
              <a:spcBef>
                <a:spcPct val="0"/>
              </a:spcBef>
              <a:spcAft>
                <a:spcPct val="0"/>
              </a:spcAft>
              <a:defRPr sz="3600">
                <a:latin typeface="Arial" pitchFamily="34" charset="0"/>
              </a:defRPr>
            </a:lvl9pPr>
          </a:lstStyle>
          <a:p>
            <a:pPr algn="ctr" defTabSz="911225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i="1" dirty="0"/>
              <a:t> </a:t>
            </a:r>
            <a:r>
              <a:rPr 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j-ea"/>
                <a:cs typeface="Arial" pitchFamily="34" charset="0"/>
              </a:rPr>
              <a:t>Small Business Set Aside </a:t>
            </a:r>
          </a:p>
          <a:p>
            <a:pPr algn="ctr" defTabSz="911225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j-ea"/>
                <a:cs typeface="Arial" pitchFamily="34" charset="0"/>
              </a:rPr>
              <a:t>Non-Complex MAC-IDIQ Contract Scope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9215646"/>
              </p:ext>
            </p:extLst>
          </p:nvPr>
        </p:nvGraphicFramePr>
        <p:xfrm>
          <a:off x="609600" y="2057400"/>
          <a:ext cx="3656120" cy="2194560"/>
        </p:xfrm>
        <a:graphic>
          <a:graphicData uri="http://schemas.openxmlformats.org/drawingml/2006/table">
            <a:tbl>
              <a:tblPr firstRow="1" firstCol="1" bandRow="1"/>
              <a:tblGrid>
                <a:gridCol w="3656120"/>
              </a:tblGrid>
              <a:tr h="12158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2971800" algn="ctr"/>
                          <a:tab pos="3200400" algn="l"/>
                        </a:tabLst>
                      </a:pPr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All Ship Class Critical Systems:</a:t>
                      </a: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4759" marR="647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000">
                <a:tc>
                  <a:txBody>
                    <a:bodyPr/>
                    <a:lstStyle/>
                    <a:p>
                      <a:pPr marL="17145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1450" algn="l"/>
                          <a:tab pos="2971800" algn="ctr"/>
                          <a:tab pos="3200400" algn="l"/>
                        </a:tabLst>
                      </a:pPr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Main Reduction Gear (MRG)</a:t>
                      </a:r>
                    </a:p>
                  </a:txBody>
                  <a:tcPr marL="64759" marR="647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4917">
                <a:tc>
                  <a:txBody>
                    <a:bodyPr/>
                    <a:lstStyle/>
                    <a:p>
                      <a:pPr marL="17145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1450" algn="l"/>
                          <a:tab pos="2971800" algn="ctr"/>
                          <a:tab pos="3200400" algn="l"/>
                        </a:tabLst>
                      </a:pPr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Main Reduction Gear (MRG) L/O System</a:t>
                      </a: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4759" marR="647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000">
                <a:tc>
                  <a:txBody>
                    <a:bodyPr/>
                    <a:lstStyle/>
                    <a:p>
                      <a:pPr marL="17145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1450" algn="l"/>
                          <a:tab pos="2971800" algn="ctr"/>
                          <a:tab pos="3200400" algn="l"/>
                        </a:tabLst>
                      </a:pPr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MRG Coupling / Clutches</a:t>
                      </a:r>
                    </a:p>
                  </a:txBody>
                  <a:tcPr marL="64759" marR="647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000">
                <a:tc>
                  <a:txBody>
                    <a:bodyPr/>
                    <a:lstStyle/>
                    <a:p>
                      <a:pPr marL="17145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1450" algn="l"/>
                          <a:tab pos="2971800" algn="ctr"/>
                          <a:tab pos="3200400" algn="l"/>
                        </a:tabLst>
                      </a:pPr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Shafting and Bearing Systems</a:t>
                      </a:r>
                    </a:p>
                  </a:txBody>
                  <a:tcPr marL="64759" marR="647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000">
                <a:tc>
                  <a:txBody>
                    <a:bodyPr/>
                    <a:lstStyle/>
                    <a:p>
                      <a:pPr marL="17145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1450" algn="l"/>
                          <a:tab pos="2971800" algn="ctr"/>
                          <a:tab pos="3200400" algn="l"/>
                        </a:tabLst>
                      </a:pPr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Steering Systems</a:t>
                      </a:r>
                    </a:p>
                  </a:txBody>
                  <a:tcPr marL="64759" marR="647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2971800" algn="ctr"/>
                          <a:tab pos="3200400" algn="l"/>
                        </a:tabLst>
                      </a:pPr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4759" marR="647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2971800" algn="ctr"/>
                          <a:tab pos="3200400" algn="l"/>
                        </a:tabLst>
                      </a:pPr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LSD 41/49 &amp; LPD 17 Class Critical Systems:</a:t>
                      </a:r>
                    </a:p>
                  </a:txBody>
                  <a:tcPr marL="64759" marR="647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000">
                <a:tc>
                  <a:txBody>
                    <a:bodyPr/>
                    <a:lstStyle/>
                    <a:p>
                      <a:pPr marL="0" marR="0" indent="17145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2971800" algn="ctr"/>
                          <a:tab pos="3200400" algn="l"/>
                        </a:tabLst>
                      </a:pPr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Main Propulsion Diesel Engine (MPDE)</a:t>
                      </a:r>
                    </a:p>
                  </a:txBody>
                  <a:tcPr marL="64759" marR="647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000">
                <a:tc>
                  <a:txBody>
                    <a:bodyPr/>
                    <a:lstStyle/>
                    <a:p>
                      <a:pPr marL="0" marR="0" indent="17145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2971800" algn="ctr"/>
                          <a:tab pos="3200400" algn="l"/>
                        </a:tabLst>
                      </a:pPr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MPDE Lube Oil System</a:t>
                      </a:r>
                    </a:p>
                  </a:txBody>
                  <a:tcPr marL="64759" marR="647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000">
                <a:tc>
                  <a:txBody>
                    <a:bodyPr/>
                    <a:lstStyle/>
                    <a:p>
                      <a:pPr marL="0" marR="0" indent="17145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2971800" algn="ctr"/>
                          <a:tab pos="3200400" algn="l"/>
                        </a:tabLst>
                      </a:pPr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MPDE Fuel Oil System</a:t>
                      </a:r>
                    </a:p>
                  </a:txBody>
                  <a:tcPr marL="64759" marR="647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000">
                <a:tc>
                  <a:txBody>
                    <a:bodyPr/>
                    <a:lstStyle/>
                    <a:p>
                      <a:pPr marL="0" marR="0" indent="17145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2971800" algn="ctr"/>
                          <a:tab pos="3200400" algn="l"/>
                        </a:tabLst>
                      </a:pPr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Ship Service Diesel Generator (SSDG)</a:t>
                      </a:r>
                    </a:p>
                  </a:txBody>
                  <a:tcPr marL="64759" marR="647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000">
                <a:tc>
                  <a:txBody>
                    <a:bodyPr/>
                    <a:lstStyle/>
                    <a:p>
                      <a:pPr marL="0" marR="0" indent="17145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2971800" algn="ctr"/>
                          <a:tab pos="3200400" algn="l"/>
                        </a:tabLst>
                      </a:pPr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SSDG Lube Oil System &amp; Pedestal Bearings</a:t>
                      </a:r>
                    </a:p>
                  </a:txBody>
                  <a:tcPr marL="64759" marR="647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000">
                <a:tc>
                  <a:txBody>
                    <a:bodyPr/>
                    <a:lstStyle/>
                    <a:p>
                      <a:pPr marL="0" marR="0" indent="17145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2971800" algn="ctr"/>
                          <a:tab pos="3200400" algn="l"/>
                        </a:tabLst>
                      </a:pPr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SSDG Fuel Oil Systems</a:t>
                      </a:r>
                    </a:p>
                  </a:txBody>
                  <a:tcPr marL="64759" marR="647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836">
                <a:tc>
                  <a:txBody>
                    <a:bodyPr/>
                    <a:lstStyle/>
                    <a:p>
                      <a:pPr marL="0" marR="0" indent="17145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2971800" algn="ctr"/>
                          <a:tab pos="3200400" algn="l"/>
                        </a:tabLst>
                      </a:pPr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LPD17 Class Titanium Piping Systems</a:t>
                      </a:r>
                    </a:p>
                    <a:p>
                      <a:pPr marL="0" marR="0" indent="17145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2971800" algn="ctr"/>
                          <a:tab pos="3200400" algn="l"/>
                        </a:tabLst>
                      </a:pPr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Shipboard Central Hydraulics Systems</a:t>
                      </a:r>
                    </a:p>
                  </a:txBody>
                  <a:tcPr marL="64759" marR="647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2943137"/>
              </p:ext>
            </p:extLst>
          </p:nvPr>
        </p:nvGraphicFramePr>
        <p:xfrm>
          <a:off x="4996166" y="2066959"/>
          <a:ext cx="3352800" cy="1920240"/>
        </p:xfrm>
        <a:graphic>
          <a:graphicData uri="http://schemas.openxmlformats.org/drawingml/2006/table">
            <a:tbl>
              <a:tblPr firstRow="1" firstCol="1" bandRow="1"/>
              <a:tblGrid>
                <a:gridCol w="3352800"/>
              </a:tblGrid>
              <a:tr h="12971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2971800" algn="ctr"/>
                          <a:tab pos="3200400" algn="l"/>
                        </a:tabLst>
                      </a:pPr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DDG-51/CG-47/LHD-8/LHA-6 Class Critical Systems:</a:t>
                      </a:r>
                    </a:p>
                  </a:txBody>
                  <a:tcPr marL="64759" marR="647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9713">
                <a:tc>
                  <a:txBody>
                    <a:bodyPr/>
                    <a:lstStyle/>
                    <a:p>
                      <a:pPr marL="0" marR="0" indent="17145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2971800" algn="ctr"/>
                          <a:tab pos="3200400" algn="l"/>
                        </a:tabLst>
                      </a:pPr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Gas Turbine Module (GTM) Lube Oil</a:t>
                      </a:r>
                    </a:p>
                  </a:txBody>
                  <a:tcPr marL="64759" marR="647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9713">
                <a:tc>
                  <a:txBody>
                    <a:bodyPr/>
                    <a:lstStyle/>
                    <a:p>
                      <a:pPr marL="0" marR="0" indent="17145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2971800" algn="ctr"/>
                          <a:tab pos="3200400" algn="l"/>
                        </a:tabLst>
                      </a:pPr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GTM Fuel Oil System</a:t>
                      </a:r>
                    </a:p>
                  </a:txBody>
                  <a:tcPr marL="64759" marR="647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9713">
                <a:tc>
                  <a:txBody>
                    <a:bodyPr/>
                    <a:lstStyle/>
                    <a:p>
                      <a:pPr marL="0" marR="0" indent="17145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2971800" algn="ctr"/>
                          <a:tab pos="3200400" algn="l"/>
                        </a:tabLst>
                      </a:pPr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Gas Turbine Generator (GTG) Fuel Oil System</a:t>
                      </a:r>
                    </a:p>
                  </a:txBody>
                  <a:tcPr marL="64759" marR="647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9713">
                <a:tc>
                  <a:txBody>
                    <a:bodyPr/>
                    <a:lstStyle/>
                    <a:p>
                      <a:pPr marL="0" marR="0" indent="17145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2971800" algn="ctr"/>
                          <a:tab pos="3200400" algn="l"/>
                        </a:tabLst>
                      </a:pPr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SSDG Engine (LHD-8/LHA-6 only)</a:t>
                      </a:r>
                    </a:p>
                  </a:txBody>
                  <a:tcPr marL="64759" marR="647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9713">
                <a:tc>
                  <a:txBody>
                    <a:bodyPr/>
                    <a:lstStyle/>
                    <a:p>
                      <a:pPr marL="0" marR="0" indent="17145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2971800" algn="ctr"/>
                          <a:tab pos="3200400" algn="l"/>
                        </a:tabLst>
                      </a:pPr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SSDG Lube Oil Systems (LHD-8/LHA-6 only)</a:t>
                      </a:r>
                    </a:p>
                  </a:txBody>
                  <a:tcPr marL="64759" marR="647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9713">
                <a:tc>
                  <a:txBody>
                    <a:bodyPr/>
                    <a:lstStyle/>
                    <a:p>
                      <a:pPr marL="0" marR="0" indent="17145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2971800" algn="ctr"/>
                          <a:tab pos="3200400" algn="l"/>
                        </a:tabLst>
                      </a:pPr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SSDG Fuel Oil Systems(LHD-8/LHA-6 only)</a:t>
                      </a:r>
                    </a:p>
                  </a:txBody>
                  <a:tcPr marL="64759" marR="647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9713">
                <a:tc>
                  <a:txBody>
                    <a:bodyPr/>
                    <a:lstStyle/>
                    <a:p>
                      <a:pPr marL="0" marR="0" indent="17145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2971800" algn="ctr"/>
                          <a:tab pos="3200400" algn="l"/>
                        </a:tabLst>
                      </a:pPr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4759" marR="647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971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2971800" algn="ctr"/>
                          <a:tab pos="3200400" algn="l"/>
                        </a:tabLst>
                      </a:pPr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LPD-4/LHD-1/LHA-1-7 Class Critical Systems:</a:t>
                      </a:r>
                    </a:p>
                  </a:txBody>
                  <a:tcPr marL="64759" marR="647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9713">
                <a:tc>
                  <a:txBody>
                    <a:bodyPr/>
                    <a:lstStyle/>
                    <a:p>
                      <a:pPr marL="0" marR="0" indent="17145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2971800" algn="ctr"/>
                          <a:tab pos="3200400" algn="l"/>
                        </a:tabLst>
                      </a:pPr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Main Boiler</a:t>
                      </a:r>
                    </a:p>
                  </a:txBody>
                  <a:tcPr marL="64759" marR="647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9713">
                <a:tc>
                  <a:txBody>
                    <a:bodyPr/>
                    <a:lstStyle/>
                    <a:p>
                      <a:pPr marL="0" marR="0" indent="17145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2971800" algn="ctr"/>
                          <a:tab pos="3200400" algn="l"/>
                        </a:tabLst>
                      </a:pPr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HP/LP Turbines</a:t>
                      </a:r>
                    </a:p>
                  </a:txBody>
                  <a:tcPr marL="64759" marR="647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9713">
                <a:tc>
                  <a:txBody>
                    <a:bodyPr/>
                    <a:lstStyle/>
                    <a:p>
                      <a:pPr marL="0" marR="0" indent="17145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2971800" algn="ctr"/>
                          <a:tab pos="3200400" algn="l"/>
                        </a:tabLst>
                      </a:pPr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Turbine LO Systems</a:t>
                      </a:r>
                    </a:p>
                  </a:txBody>
                  <a:tcPr marL="64759" marR="647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9713">
                <a:tc>
                  <a:txBody>
                    <a:bodyPr/>
                    <a:lstStyle/>
                    <a:p>
                      <a:pPr marL="0" marR="0" indent="17145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2971800" algn="ctr"/>
                          <a:tab pos="3200400" algn="l"/>
                        </a:tabLst>
                      </a:pPr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SSTG / EDG Engines</a:t>
                      </a:r>
                    </a:p>
                  </a:txBody>
                  <a:tcPr marL="64759" marR="647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9713">
                <a:tc>
                  <a:txBody>
                    <a:bodyPr/>
                    <a:lstStyle/>
                    <a:p>
                      <a:pPr marL="0" marR="0" indent="17145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2971800" algn="ctr"/>
                          <a:tab pos="3200400" algn="l"/>
                        </a:tabLst>
                      </a:pPr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Main Steam System (LVL1 material control) </a:t>
                      </a:r>
                    </a:p>
                  </a:txBody>
                  <a:tcPr marL="64759" marR="647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32084" y="6510700"/>
            <a:ext cx="8839200" cy="338500"/>
          </a:xfrm>
          <a:prstGeom prst="rect">
            <a:avLst/>
          </a:prstGeom>
        </p:spPr>
        <p:txBody>
          <a:bodyPr wrap="square" lIns="91387" tIns="45693" rIns="91387" bIns="45693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38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l" defTabSz="9138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Distribution Statement A:  Approved for Public Release. Distribution is Unlimited</a:t>
            </a:r>
            <a:endParaRPr kumimoji="0" lang="en-US" sz="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926983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Industry Day Ground Rules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439" y="1066800"/>
            <a:ext cx="9144000" cy="33085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3" indent="-342900">
              <a:buFont typeface="+mj-lt"/>
              <a:buAutoNum type="arabicPeriod"/>
              <a:defRPr/>
            </a:pPr>
            <a:endParaRPr lang="en-US" sz="1300" i="0" dirty="0">
              <a:solidFill>
                <a:srgbClr val="000000"/>
              </a:solidFill>
              <a:ea typeface="MS PGothic" pitchFamily="34" charset="-128"/>
              <a:cs typeface="Arial" charset="0"/>
            </a:endParaRPr>
          </a:p>
          <a:p>
            <a:pPr marL="346075" indent="-346075">
              <a:buFont typeface="Wingdings" pitchFamily="2" charset="2"/>
              <a:buChar char="q"/>
              <a:defRPr/>
            </a:pPr>
            <a:r>
              <a:rPr lang="en-US" altLang="en-US" sz="1600" i="0" dirty="0" smtClean="0">
                <a:solidFill>
                  <a:srgbClr val="000000"/>
                </a:solidFill>
                <a:ea typeface="MS PGothic" pitchFamily="34" charset="-128"/>
                <a:cs typeface="Arial" charset="0"/>
              </a:rPr>
              <a:t>The </a:t>
            </a:r>
            <a:r>
              <a:rPr lang="en-US" altLang="en-US" sz="1600" i="0" dirty="0">
                <a:solidFill>
                  <a:srgbClr val="000000"/>
                </a:solidFill>
                <a:ea typeface="MS PGothic" pitchFamily="34" charset="-128"/>
                <a:cs typeface="Arial" charset="0"/>
              </a:rPr>
              <a:t>purpose of this </a:t>
            </a:r>
            <a:r>
              <a:rPr lang="en-US" altLang="en-US" sz="1600" i="0" dirty="0" smtClean="0">
                <a:solidFill>
                  <a:srgbClr val="000000"/>
                </a:solidFill>
                <a:ea typeface="MS PGothic" pitchFamily="34" charset="-128"/>
                <a:cs typeface="Arial" charset="0"/>
              </a:rPr>
              <a:t>briefing is </a:t>
            </a:r>
            <a:r>
              <a:rPr lang="en-US" altLang="en-US" sz="1600" i="0" dirty="0">
                <a:solidFill>
                  <a:srgbClr val="000000"/>
                </a:solidFill>
                <a:ea typeface="MS PGothic" pitchFamily="34" charset="-128"/>
                <a:cs typeface="Arial" charset="0"/>
              </a:rPr>
              <a:t>to continue our engagement with Industry </a:t>
            </a:r>
            <a:r>
              <a:rPr lang="en-US" altLang="en-US" sz="1600" i="0" dirty="0" smtClean="0">
                <a:solidFill>
                  <a:srgbClr val="000000"/>
                </a:solidFill>
                <a:ea typeface="MS PGothic" pitchFamily="34" charset="-128"/>
                <a:cs typeface="Arial" charset="0"/>
              </a:rPr>
              <a:t>on the </a:t>
            </a:r>
            <a:r>
              <a:rPr lang="en-US" altLang="en-US" sz="1600" i="0" dirty="0">
                <a:solidFill>
                  <a:srgbClr val="000000"/>
                </a:solidFill>
                <a:ea typeface="MS PGothic" pitchFamily="34" charset="-128"/>
                <a:cs typeface="Arial" charset="0"/>
              </a:rPr>
              <a:t>Navy’s </a:t>
            </a:r>
            <a:r>
              <a:rPr lang="en-US" altLang="en-US" sz="1600" i="0" dirty="0" smtClean="0">
                <a:solidFill>
                  <a:srgbClr val="000000"/>
                </a:solidFill>
                <a:ea typeface="MS PGothic" pitchFamily="34" charset="-128"/>
                <a:cs typeface="Arial" charset="0"/>
              </a:rPr>
              <a:t>Non-Nuclear </a:t>
            </a:r>
            <a:r>
              <a:rPr lang="en-US" altLang="en-US" sz="1600" i="0" dirty="0">
                <a:solidFill>
                  <a:srgbClr val="000000"/>
                </a:solidFill>
                <a:ea typeface="MS PGothic" pitchFamily="34" charset="-128"/>
                <a:cs typeface="Arial" charset="0"/>
              </a:rPr>
              <a:t>Surface Ship Maintenance, Repair &amp; Modernization Execution Contracting Strategy. </a:t>
            </a:r>
            <a:endParaRPr lang="en-US" altLang="en-US" sz="1600" i="0" dirty="0" smtClean="0">
              <a:solidFill>
                <a:srgbClr val="000000"/>
              </a:solidFill>
              <a:ea typeface="MS PGothic" pitchFamily="34" charset="-128"/>
              <a:cs typeface="Arial" charset="0"/>
            </a:endParaRPr>
          </a:p>
          <a:p>
            <a:pPr marL="346075" indent="-346075">
              <a:buFont typeface="Wingdings" pitchFamily="2" charset="2"/>
              <a:buChar char="q"/>
              <a:defRPr/>
            </a:pPr>
            <a:endParaRPr lang="en-US" altLang="en-US" sz="1600" i="0" dirty="0">
              <a:solidFill>
                <a:srgbClr val="000000"/>
              </a:solidFill>
              <a:ea typeface="MS PGothic" pitchFamily="34" charset="-128"/>
              <a:cs typeface="Arial" charset="0"/>
            </a:endParaRPr>
          </a:p>
          <a:p>
            <a:pPr marL="346075" indent="-346075">
              <a:buFont typeface="Wingdings" pitchFamily="2" charset="2"/>
              <a:buChar char="q"/>
              <a:defRPr/>
            </a:pPr>
            <a:r>
              <a:rPr lang="en-US" altLang="en-US" sz="1600" i="0" dirty="0" smtClean="0">
                <a:solidFill>
                  <a:srgbClr val="000000"/>
                </a:solidFill>
                <a:ea typeface="MS PGothic" pitchFamily="34" charset="-128"/>
                <a:cs typeface="Arial" charset="0"/>
              </a:rPr>
              <a:t>The </a:t>
            </a:r>
            <a:r>
              <a:rPr lang="en-US" altLang="en-US" sz="1600" i="0" dirty="0">
                <a:solidFill>
                  <a:srgbClr val="000000"/>
                </a:solidFill>
                <a:ea typeface="MS PGothic" pitchFamily="34" charset="-128"/>
                <a:cs typeface="Arial" charset="0"/>
              </a:rPr>
              <a:t>information </a:t>
            </a:r>
            <a:r>
              <a:rPr lang="en-US" altLang="en-US" sz="1600" i="0" dirty="0" smtClean="0">
                <a:solidFill>
                  <a:srgbClr val="000000"/>
                </a:solidFill>
                <a:ea typeface="MS PGothic" pitchFamily="34" charset="-128"/>
                <a:cs typeface="Arial" charset="0"/>
              </a:rPr>
              <a:t>provided </a:t>
            </a:r>
            <a:r>
              <a:rPr lang="en-US" altLang="en-US" sz="1600" i="0" dirty="0">
                <a:solidFill>
                  <a:srgbClr val="000000"/>
                </a:solidFill>
                <a:ea typeface="MS PGothic" pitchFamily="34" charset="-128"/>
                <a:cs typeface="Arial" charset="0"/>
              </a:rPr>
              <a:t>represents </a:t>
            </a:r>
            <a:r>
              <a:rPr lang="en-US" altLang="en-US" sz="1600" i="0" dirty="0" smtClean="0">
                <a:solidFill>
                  <a:srgbClr val="000000"/>
                </a:solidFill>
                <a:ea typeface="MS PGothic" pitchFamily="34" charset="-128"/>
                <a:cs typeface="Arial" charset="0"/>
              </a:rPr>
              <a:t>the </a:t>
            </a:r>
            <a:r>
              <a:rPr lang="en-US" altLang="en-US" sz="1600" i="0" dirty="0">
                <a:solidFill>
                  <a:srgbClr val="000000"/>
                </a:solidFill>
                <a:ea typeface="MS PGothic" pitchFamily="34" charset="-128"/>
                <a:cs typeface="Arial" charset="0"/>
              </a:rPr>
              <a:t>Navy’s intentions, but is not final and is therefore to be considered draft and entirely non-binding. This presentation does not constitute a Request for Proposal (RFP) nor a commitment on behalf of the Navy of any kind</a:t>
            </a:r>
            <a:r>
              <a:rPr lang="en-US" altLang="en-US" sz="1600" dirty="0">
                <a:solidFill>
                  <a:srgbClr val="000000"/>
                </a:solidFill>
                <a:ea typeface="MS PGothic" pitchFamily="34" charset="-128"/>
                <a:cs typeface="Arial" charset="0"/>
              </a:rPr>
              <a:t>. </a:t>
            </a:r>
            <a:endParaRPr lang="en-US" altLang="en-US" sz="1600" dirty="0" smtClean="0">
              <a:solidFill>
                <a:srgbClr val="000000"/>
              </a:solidFill>
              <a:ea typeface="MS PGothic" pitchFamily="34" charset="-128"/>
              <a:cs typeface="Arial" charset="0"/>
            </a:endParaRPr>
          </a:p>
          <a:p>
            <a:pPr marL="346075" indent="-346075">
              <a:buFont typeface="Wingdings" pitchFamily="2" charset="2"/>
              <a:buChar char="q"/>
              <a:defRPr/>
            </a:pPr>
            <a:endParaRPr lang="en-US" altLang="en-US" sz="1600" dirty="0" smtClean="0">
              <a:solidFill>
                <a:srgbClr val="000000"/>
              </a:solidFill>
              <a:ea typeface="MS PGothic" pitchFamily="34" charset="-128"/>
              <a:cs typeface="Arial" charset="0"/>
            </a:endParaRPr>
          </a:p>
          <a:p>
            <a:pPr marL="346075" indent="-346075">
              <a:buFont typeface="Wingdings" pitchFamily="2" charset="2"/>
              <a:buChar char="q"/>
              <a:defRPr/>
            </a:pPr>
            <a:r>
              <a:rPr lang="en-US" altLang="en-US" sz="1600" dirty="0" smtClean="0">
                <a:solidFill>
                  <a:srgbClr val="000000"/>
                </a:solidFill>
                <a:ea typeface="MS PGothic" pitchFamily="34" charset="-128"/>
                <a:cs typeface="Arial" charset="0"/>
              </a:rPr>
              <a:t>Questions </a:t>
            </a:r>
            <a:r>
              <a:rPr lang="en-US" altLang="en-US" sz="1600" dirty="0">
                <a:solidFill>
                  <a:srgbClr val="000000"/>
                </a:solidFill>
                <a:ea typeface="MS PGothic" pitchFamily="34" charset="-128"/>
                <a:cs typeface="Arial" charset="0"/>
              </a:rPr>
              <a:t>related to the on-going source selections shall be directed to the contracting officer designated in Section L of the corresponding RFP.</a:t>
            </a:r>
            <a:endParaRPr lang="en-US" altLang="en-US" sz="1600" i="0" dirty="0">
              <a:solidFill>
                <a:srgbClr val="000000"/>
              </a:solidFill>
              <a:ea typeface="MS PGothic" pitchFamily="34" charset="-128"/>
              <a:cs typeface="Arial" charset="0"/>
            </a:endParaRPr>
          </a:p>
          <a:p>
            <a:pPr marL="346075" indent="-346075">
              <a:buFontTx/>
              <a:buNone/>
              <a:defRPr/>
            </a:pPr>
            <a:r>
              <a:rPr lang="en-US" altLang="en-US" sz="1300" i="0" dirty="0">
                <a:solidFill>
                  <a:srgbClr val="000000"/>
                </a:solidFill>
                <a:ea typeface="MS PGothic" pitchFamily="34" charset="-128"/>
                <a:cs typeface="Arial" charset="0"/>
              </a:rPr>
              <a:t> </a:t>
            </a:r>
          </a:p>
          <a:p>
            <a:pPr marL="342900" lvl="3" indent="-342900">
              <a:buFont typeface="+mj-lt"/>
              <a:buAutoNum type="arabicPeriod"/>
              <a:defRPr/>
            </a:pPr>
            <a:endParaRPr lang="en-US" sz="1300" i="0" dirty="0" smtClean="0">
              <a:solidFill>
                <a:srgbClr val="000000"/>
              </a:solidFill>
              <a:ea typeface="MS PGothic" pitchFamily="34" charset="-128"/>
              <a:cs typeface="Arial" charset="0"/>
            </a:endParaRPr>
          </a:p>
          <a:p>
            <a:pPr marL="342900" lvl="3" indent="-342900">
              <a:buFont typeface="+mj-lt"/>
              <a:buAutoNum type="arabicPeriod"/>
              <a:defRPr/>
            </a:pPr>
            <a:endParaRPr lang="en-US" sz="1300" b="0" i="0" dirty="0" smtClean="0">
              <a:solidFill>
                <a:srgbClr val="000000"/>
              </a:solidFill>
              <a:ea typeface="MS PGothic" pitchFamily="34" charset="-128"/>
              <a:cs typeface="Arial" charset="0"/>
            </a:endParaRPr>
          </a:p>
          <a:p>
            <a:pPr marL="225425" lvl="3" indent="-225425">
              <a:buFont typeface="Arial" panose="020B0604020202020204" pitchFamily="34" charset="0"/>
              <a:buChar char="•"/>
              <a:defRPr/>
            </a:pPr>
            <a:endParaRPr lang="en-US" sz="1300" b="0" i="0" dirty="0">
              <a:solidFill>
                <a:srgbClr val="000000"/>
              </a:solidFill>
              <a:ea typeface="MS PGothic" pitchFamily="34" charset="-128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39" y="6510700"/>
            <a:ext cx="8839200" cy="338500"/>
          </a:xfrm>
          <a:prstGeom prst="rect">
            <a:avLst/>
          </a:prstGeom>
        </p:spPr>
        <p:txBody>
          <a:bodyPr wrap="square" lIns="91387" tIns="45693" rIns="91387" bIns="45693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38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l" defTabSz="9138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Distribution Statement A:  Approved for Public Release. Distribution is Unlimited</a:t>
            </a:r>
            <a:endParaRPr kumimoji="0" lang="en-US" sz="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4995175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62000" y="152400"/>
            <a:ext cx="7267722" cy="723800"/>
          </a:xfrm>
        </p:spPr>
        <p:txBody>
          <a:bodyPr/>
          <a:lstStyle/>
          <a:p>
            <a:r>
              <a:rPr lang="en-US" altLang="en-US" sz="2800" i="0" dirty="0">
                <a:solidFill>
                  <a:prstClr val="white"/>
                </a:solidFill>
                <a:latin typeface="Arial"/>
              </a:rPr>
              <a:t>Surface Ship Maintenance, Repair, and Modernization Contracting Strategy</a:t>
            </a:r>
          </a:p>
        </p:txBody>
      </p:sp>
      <p:sp>
        <p:nvSpPr>
          <p:cNvPr id="3" name="Rectangle 2"/>
          <p:cNvSpPr/>
          <p:nvPr/>
        </p:nvSpPr>
        <p:spPr>
          <a:xfrm>
            <a:off x="4561361" y="3809632"/>
            <a:ext cx="4580411" cy="2286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prstClr val="black"/>
                </a:solidFill>
              </a:rPr>
              <a:t>Complex EM/CM</a:t>
            </a:r>
            <a:endParaRPr lang="en-US" sz="1400" b="1" dirty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1114" y="999757"/>
            <a:ext cx="4563589" cy="2286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prstClr val="black"/>
                </a:solidFill>
              </a:rPr>
              <a:t>CNO Availabilities </a:t>
            </a:r>
            <a:r>
              <a:rPr lang="en-US" sz="1400" b="1" dirty="0" smtClean="0">
                <a:solidFill>
                  <a:prstClr val="black"/>
                </a:solidFill>
              </a:rPr>
              <a:t>&lt; </a:t>
            </a:r>
            <a:r>
              <a:rPr lang="en-US" sz="1400" b="1" dirty="0">
                <a:solidFill>
                  <a:prstClr val="black"/>
                </a:solidFill>
              </a:rPr>
              <a:t>6 Months </a:t>
            </a:r>
            <a:r>
              <a:rPr lang="en-US" sz="1400" b="1" dirty="0" smtClean="0">
                <a:solidFill>
                  <a:prstClr val="black"/>
                </a:solidFill>
              </a:rPr>
              <a:t>Production</a:t>
            </a:r>
            <a:endParaRPr lang="en-US" sz="1400" b="1" dirty="0">
              <a:solidFill>
                <a:prstClr val="black"/>
              </a:solidFill>
            </a:endParaRPr>
          </a:p>
        </p:txBody>
      </p:sp>
      <p:sp>
        <p:nvSpPr>
          <p:cNvPr id="6" name="Content Placeholder 8"/>
          <p:cNvSpPr>
            <a:spLocks noGrp="1"/>
          </p:cNvSpPr>
          <p:nvPr>
            <p:ph sz="half" idx="4294967295"/>
          </p:nvPr>
        </p:nvSpPr>
        <p:spPr>
          <a:xfrm>
            <a:off x="4561361" y="4038600"/>
            <a:ext cx="4592164" cy="2514600"/>
          </a:xfrm>
          <a:prstGeom prst="rect">
            <a:avLst/>
          </a:prstGeom>
        </p:spPr>
        <p:txBody>
          <a:bodyPr/>
          <a:lstStyle/>
          <a:p>
            <a:pPr marL="41" lvl="1" indent="0" eaLnBrk="1" fontAlgn="auto" hangingPunct="1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US" sz="1000" b="1" dirty="0" smtClean="0">
                <a:solidFill>
                  <a:srgbClr val="C00000"/>
                </a:solidFill>
                <a:cs typeface="Arial" pitchFamily="34" charset="0"/>
              </a:rPr>
              <a:t>Scope (Homeport Restricted)</a:t>
            </a:r>
          </a:p>
          <a:p>
            <a:pPr marL="285750" lvl="1" eaLnBrk="1" fontAlgn="auto" hangingPunct="1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en-US" sz="1000" b="1" dirty="0" smtClean="0">
                <a:solidFill>
                  <a:srgbClr val="002060"/>
                </a:solidFill>
                <a:cs typeface="Arial" pitchFamily="34" charset="0"/>
              </a:rPr>
              <a:t>Emergent &amp; Continuous Maintenance Availabilities, principally:</a:t>
            </a:r>
          </a:p>
          <a:p>
            <a:pPr marL="463550" lvl="2" indent="-176213" eaLnBrk="1" fontAlgn="auto" hangingPunct="1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en-US" sz="1000" b="1" dirty="0" smtClean="0">
                <a:solidFill>
                  <a:srgbClr val="002060"/>
                </a:solidFill>
                <a:cs typeface="Arial" pitchFamily="34" charset="0"/>
              </a:rPr>
              <a:t>Includes work on Complex Systems</a:t>
            </a:r>
          </a:p>
          <a:p>
            <a:pPr marL="463550" lvl="2" indent="-176213" eaLnBrk="1" fontAlgn="auto" hangingPunct="1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en-US" sz="1000" b="1" dirty="0" smtClean="0">
                <a:solidFill>
                  <a:srgbClr val="002060"/>
                </a:solidFill>
                <a:cs typeface="Arial" pitchFamily="34" charset="0"/>
              </a:rPr>
              <a:t>Includes </a:t>
            </a:r>
            <a:r>
              <a:rPr lang="en-US" sz="1000" b="1" dirty="0">
                <a:solidFill>
                  <a:srgbClr val="002060"/>
                </a:solidFill>
                <a:cs typeface="Arial" pitchFamily="34" charset="0"/>
              </a:rPr>
              <a:t>large dollar value “Super” CMAVs </a:t>
            </a:r>
          </a:p>
          <a:p>
            <a:pPr marL="0" lvl="1" indent="0" eaLnBrk="1" fontAlgn="auto" hangingPunct="1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US" sz="1000" b="1" dirty="0">
                <a:solidFill>
                  <a:srgbClr val="C00000"/>
                </a:solidFill>
                <a:cs typeface="Arial" pitchFamily="34" charset="0"/>
              </a:rPr>
              <a:t>Industrial Base</a:t>
            </a:r>
          </a:p>
          <a:p>
            <a:pPr marL="171450" lvl="1" indent="-171450" eaLnBrk="1" fontAlgn="auto" hangingPunct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US" sz="1000" b="1" dirty="0">
                <a:solidFill>
                  <a:srgbClr val="002060"/>
                </a:solidFill>
                <a:cs typeface="Arial" pitchFamily="34" charset="0"/>
              </a:rPr>
              <a:t>Fully </a:t>
            </a:r>
            <a:r>
              <a:rPr lang="en-US" sz="1000" b="1" dirty="0" err="1">
                <a:solidFill>
                  <a:srgbClr val="002060"/>
                </a:solidFill>
                <a:cs typeface="Arial" pitchFamily="34" charset="0"/>
              </a:rPr>
              <a:t>facilitized</a:t>
            </a:r>
            <a:r>
              <a:rPr lang="en-US" sz="1000" b="1" dirty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sz="1000" b="1" dirty="0" smtClean="0">
                <a:solidFill>
                  <a:srgbClr val="002060"/>
                </a:solidFill>
                <a:cs typeface="Arial" pitchFamily="34" charset="0"/>
              </a:rPr>
              <a:t>yards</a:t>
            </a:r>
            <a:endParaRPr lang="en-US" sz="1000" b="1" dirty="0">
              <a:solidFill>
                <a:srgbClr val="002060"/>
              </a:solidFill>
              <a:cs typeface="Arial" pitchFamily="34" charset="0"/>
            </a:endParaRPr>
          </a:p>
          <a:p>
            <a:pPr marL="0" lvl="1" indent="0" eaLnBrk="1" fontAlgn="auto" hangingPunct="1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US" sz="1000" b="1" dirty="0" smtClean="0">
                <a:solidFill>
                  <a:srgbClr val="C00000"/>
                </a:solidFill>
                <a:cs typeface="Arial" pitchFamily="34" charset="0"/>
              </a:rPr>
              <a:t>Contracting  </a:t>
            </a:r>
            <a:r>
              <a:rPr lang="en-US" sz="1000" b="1" dirty="0">
                <a:solidFill>
                  <a:srgbClr val="C00000"/>
                </a:solidFill>
                <a:cs typeface="Arial" pitchFamily="34" charset="0"/>
              </a:rPr>
              <a:t>Approach &amp; Qualifications Expected</a:t>
            </a:r>
          </a:p>
          <a:p>
            <a:pPr marL="285750" lvl="1" eaLnBrk="1" fontAlgn="auto" hangingPunct="1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en-US" sz="1000" b="1" dirty="0" smtClean="0">
                <a:solidFill>
                  <a:srgbClr val="002060"/>
                </a:solidFill>
                <a:cs typeface="Arial" pitchFamily="34" charset="0"/>
              </a:rPr>
              <a:t>Complex MAC-IDIQ -FFP &amp; Cost, Sole </a:t>
            </a:r>
            <a:r>
              <a:rPr lang="en-US" sz="1000" b="1" dirty="0">
                <a:solidFill>
                  <a:srgbClr val="002060"/>
                </a:solidFill>
                <a:cs typeface="Arial" pitchFamily="34" charset="0"/>
              </a:rPr>
              <a:t>source &amp; competitive delivery orders </a:t>
            </a:r>
            <a:endParaRPr lang="en-US" sz="1000" b="1" dirty="0" smtClean="0">
              <a:solidFill>
                <a:srgbClr val="002060"/>
              </a:solidFill>
              <a:cs typeface="Arial" pitchFamily="34" charset="0"/>
            </a:endParaRPr>
          </a:p>
          <a:p>
            <a:pPr marL="285750" lvl="1" eaLnBrk="1" fontAlgn="auto" hangingPunct="1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en-US" sz="1000" b="1" dirty="0" smtClean="0">
                <a:solidFill>
                  <a:srgbClr val="002060"/>
                </a:solidFill>
                <a:cs typeface="Arial" pitchFamily="34" charset="0"/>
              </a:rPr>
              <a:t>Expected Qualifications include:</a:t>
            </a:r>
          </a:p>
          <a:p>
            <a:pPr marL="463550" lvl="2" indent="-176213" eaLnBrk="1" fontAlgn="auto" hangingPunct="1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en-US" sz="1000" b="1" dirty="0">
                <a:solidFill>
                  <a:srgbClr val="002060"/>
                </a:solidFill>
                <a:cs typeface="Arial" pitchFamily="34" charset="0"/>
              </a:rPr>
              <a:t>MSRA (or Equivalency), Waterfront Pier Facilities, and demonstrated capability to complete complex/CNO Availability level requirements </a:t>
            </a:r>
          </a:p>
          <a:p>
            <a:pPr marL="0" lvl="1" indent="0" eaLnBrk="1" fontAlgn="auto" hangingPunct="1"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en-US" sz="1000" b="1" dirty="0">
              <a:solidFill>
                <a:srgbClr val="002060"/>
              </a:solidFill>
              <a:cs typeface="Arial" pitchFamily="34" charset="0"/>
            </a:endParaRPr>
          </a:p>
          <a:p>
            <a:pPr marL="0" lvl="1" indent="0" eaLnBrk="1" fontAlgn="auto" hangingPunct="1"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en-US" sz="1000" b="1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3810000"/>
            <a:ext cx="4563589" cy="2286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prstClr val="black"/>
                </a:solidFill>
              </a:rPr>
              <a:t>Non Complex EM/CM (Small Business Set Aside)</a:t>
            </a:r>
            <a:endParaRPr lang="en-US" sz="1400" b="1" dirty="0">
              <a:solidFill>
                <a:prstClr val="black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 flipV="1">
            <a:off x="4563589" y="1228357"/>
            <a:ext cx="0" cy="551089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Content Placeholder 8"/>
          <p:cNvSpPr>
            <a:spLocks noGrp="1"/>
          </p:cNvSpPr>
          <p:nvPr>
            <p:ph sz="half" idx="4294967295"/>
          </p:nvPr>
        </p:nvSpPr>
        <p:spPr>
          <a:xfrm>
            <a:off x="0" y="4038600"/>
            <a:ext cx="4563589" cy="2700650"/>
          </a:xfrm>
          <a:prstGeom prst="rect">
            <a:avLst/>
          </a:prstGeom>
        </p:spPr>
        <p:txBody>
          <a:bodyPr/>
          <a:lstStyle/>
          <a:p>
            <a:pPr marL="41" lvl="1" indent="0" eaLnBrk="1" fontAlgn="auto" hangingPunct="1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US" sz="1000" b="1" dirty="0" smtClean="0">
                <a:solidFill>
                  <a:srgbClr val="C00000"/>
                </a:solidFill>
                <a:cs typeface="Arial" pitchFamily="34" charset="0"/>
              </a:rPr>
              <a:t>Scope </a:t>
            </a:r>
            <a:r>
              <a:rPr lang="en-US" sz="1000" b="1" dirty="0">
                <a:solidFill>
                  <a:srgbClr val="C00000"/>
                </a:solidFill>
                <a:cs typeface="Arial" pitchFamily="34" charset="0"/>
              </a:rPr>
              <a:t>(</a:t>
            </a:r>
            <a:r>
              <a:rPr lang="en-US" sz="1000" b="1" dirty="0" smtClean="0">
                <a:solidFill>
                  <a:srgbClr val="C00000"/>
                </a:solidFill>
                <a:cs typeface="Arial" pitchFamily="34" charset="0"/>
              </a:rPr>
              <a:t>Homeport </a:t>
            </a:r>
            <a:r>
              <a:rPr lang="en-US" sz="1000" b="1" dirty="0">
                <a:solidFill>
                  <a:srgbClr val="C00000"/>
                </a:solidFill>
                <a:cs typeface="Arial" pitchFamily="34" charset="0"/>
              </a:rPr>
              <a:t>Restricted)</a:t>
            </a:r>
          </a:p>
          <a:p>
            <a:pPr marL="285750" lvl="1" eaLnBrk="1" fontAlgn="auto" hangingPunct="1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en-US" sz="1000" b="1" dirty="0" smtClean="0">
                <a:solidFill>
                  <a:srgbClr val="002060"/>
                </a:solidFill>
                <a:cs typeface="Arial" pitchFamily="34" charset="0"/>
              </a:rPr>
              <a:t>Emergent </a:t>
            </a:r>
            <a:r>
              <a:rPr lang="en-US" sz="1000" b="1" dirty="0">
                <a:solidFill>
                  <a:srgbClr val="002060"/>
                </a:solidFill>
                <a:cs typeface="Arial" pitchFamily="34" charset="0"/>
              </a:rPr>
              <a:t>&amp; Continuous Maintenance </a:t>
            </a:r>
            <a:r>
              <a:rPr lang="en-US" sz="1000" b="1" dirty="0" smtClean="0">
                <a:solidFill>
                  <a:srgbClr val="002060"/>
                </a:solidFill>
                <a:cs typeface="Arial" pitchFamily="34" charset="0"/>
              </a:rPr>
              <a:t>Availabilities, principally:</a:t>
            </a:r>
            <a:endParaRPr lang="en-US" sz="1000" b="1" dirty="0">
              <a:solidFill>
                <a:srgbClr val="002060"/>
              </a:solidFill>
              <a:cs typeface="Arial" pitchFamily="34" charset="0"/>
            </a:endParaRPr>
          </a:p>
          <a:p>
            <a:pPr marL="463550" lvl="2" indent="-176213" eaLnBrk="1" fontAlgn="auto" hangingPunct="1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en-US" sz="1000" b="1" dirty="0" smtClean="0">
                <a:solidFill>
                  <a:srgbClr val="002060"/>
                </a:solidFill>
                <a:cs typeface="Arial" pitchFamily="34" charset="0"/>
              </a:rPr>
              <a:t>Not expected to include </a:t>
            </a:r>
            <a:r>
              <a:rPr lang="en-US" sz="1000" b="1" dirty="0">
                <a:solidFill>
                  <a:srgbClr val="002060"/>
                </a:solidFill>
                <a:cs typeface="Arial" pitchFamily="34" charset="0"/>
              </a:rPr>
              <a:t>work on Complex Systems</a:t>
            </a:r>
          </a:p>
          <a:p>
            <a:pPr marL="463550" lvl="2" indent="-176213" eaLnBrk="1" fontAlgn="auto" hangingPunct="1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en-US" sz="1000" b="1" dirty="0" smtClean="0">
                <a:solidFill>
                  <a:srgbClr val="002060"/>
                </a:solidFill>
                <a:cs typeface="Arial" pitchFamily="34" charset="0"/>
              </a:rPr>
              <a:t>Not </a:t>
            </a:r>
            <a:r>
              <a:rPr lang="en-US" sz="1000" b="1" dirty="0">
                <a:solidFill>
                  <a:srgbClr val="002060"/>
                </a:solidFill>
                <a:cs typeface="Arial" pitchFamily="34" charset="0"/>
              </a:rPr>
              <a:t>expected to include </a:t>
            </a:r>
            <a:r>
              <a:rPr lang="en-US" sz="1000" b="1" dirty="0" smtClean="0">
                <a:solidFill>
                  <a:srgbClr val="002060"/>
                </a:solidFill>
                <a:cs typeface="Arial" pitchFamily="34" charset="0"/>
              </a:rPr>
              <a:t>large dollar value </a:t>
            </a:r>
            <a:r>
              <a:rPr lang="en-US" sz="1000" b="1" dirty="0">
                <a:solidFill>
                  <a:srgbClr val="002060"/>
                </a:solidFill>
                <a:cs typeface="Arial" pitchFamily="34" charset="0"/>
              </a:rPr>
              <a:t>“Super” CMAVs </a:t>
            </a:r>
          </a:p>
          <a:p>
            <a:pPr marL="0" lvl="1" indent="-112656" eaLnBrk="1" fontAlgn="auto" hangingPunct="1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US" sz="1000" b="1" dirty="0">
                <a:solidFill>
                  <a:srgbClr val="C00000"/>
                </a:solidFill>
                <a:cs typeface="Arial" pitchFamily="34" charset="0"/>
              </a:rPr>
              <a:t>Industrial Base</a:t>
            </a:r>
          </a:p>
          <a:p>
            <a:pPr marL="463550" lvl="2" indent="-176213" eaLnBrk="1" fontAlgn="auto" hangingPunct="1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en-US" sz="1000" b="1" dirty="0" smtClean="0">
                <a:solidFill>
                  <a:srgbClr val="002060"/>
                </a:solidFill>
                <a:cs typeface="Arial" pitchFamily="34" charset="0"/>
              </a:rPr>
              <a:t>Small businesses</a:t>
            </a:r>
            <a:endParaRPr lang="en-US" sz="1000" b="1" dirty="0">
              <a:solidFill>
                <a:srgbClr val="002060"/>
              </a:solidFill>
              <a:cs typeface="Arial" pitchFamily="34" charset="0"/>
            </a:endParaRPr>
          </a:p>
          <a:p>
            <a:pPr marL="0" lvl="1" indent="0" eaLnBrk="1" fontAlgn="auto" hangingPunct="1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US" sz="1000" b="1" dirty="0">
                <a:solidFill>
                  <a:srgbClr val="C00000"/>
                </a:solidFill>
                <a:cs typeface="Arial" pitchFamily="34" charset="0"/>
              </a:rPr>
              <a:t>Contracting  Approach &amp; Qualifications Expected</a:t>
            </a:r>
          </a:p>
          <a:p>
            <a:pPr marL="285750" lvl="1" eaLnBrk="1" fontAlgn="auto" hangingPunct="1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en-US" sz="1000" b="1" dirty="0" smtClean="0">
                <a:solidFill>
                  <a:srgbClr val="002060"/>
                </a:solidFill>
                <a:cs typeface="Arial" pitchFamily="34" charset="0"/>
              </a:rPr>
              <a:t>Non-Complex MAC-IDIQ - FFP sole source &amp; competitive delivery orders </a:t>
            </a:r>
          </a:p>
          <a:p>
            <a:pPr marL="285750" lvl="1" eaLnBrk="1" fontAlgn="auto" hangingPunct="1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en-US" sz="1000" b="1" dirty="0" smtClean="0">
                <a:solidFill>
                  <a:srgbClr val="002060"/>
                </a:solidFill>
                <a:cs typeface="Arial" pitchFamily="34" charset="0"/>
              </a:rPr>
              <a:t>Expected </a:t>
            </a:r>
            <a:r>
              <a:rPr lang="en-US" sz="1000" b="1" dirty="0">
                <a:solidFill>
                  <a:srgbClr val="002060"/>
                </a:solidFill>
                <a:cs typeface="Arial" pitchFamily="34" charset="0"/>
              </a:rPr>
              <a:t>Qualifications include:</a:t>
            </a:r>
          </a:p>
          <a:p>
            <a:pPr marL="463550" lvl="2" indent="-176213" eaLnBrk="1" fontAlgn="auto" hangingPunct="1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en-US" sz="1000" b="1" dirty="0" smtClean="0">
                <a:solidFill>
                  <a:srgbClr val="002060"/>
                </a:solidFill>
                <a:cs typeface="Arial" pitchFamily="34" charset="0"/>
              </a:rPr>
              <a:t>High Level Management &amp; Quality </a:t>
            </a:r>
            <a:r>
              <a:rPr lang="en-US" sz="1000" b="1" dirty="0">
                <a:solidFill>
                  <a:srgbClr val="002060"/>
                </a:solidFill>
                <a:cs typeface="Arial" pitchFamily="34" charset="0"/>
              </a:rPr>
              <a:t>capability to </a:t>
            </a:r>
            <a:r>
              <a:rPr lang="en-US" sz="1000" b="1" dirty="0" smtClean="0">
                <a:solidFill>
                  <a:srgbClr val="002060"/>
                </a:solidFill>
                <a:cs typeface="Arial" pitchFamily="34" charset="0"/>
              </a:rPr>
              <a:t>successfully complete typical CMAV </a:t>
            </a:r>
            <a:r>
              <a:rPr lang="en-US" sz="1000" b="1" dirty="0">
                <a:solidFill>
                  <a:srgbClr val="002060"/>
                </a:solidFill>
                <a:cs typeface="Arial" pitchFamily="34" charset="0"/>
              </a:rPr>
              <a:t>level requirements </a:t>
            </a:r>
          </a:p>
          <a:p>
            <a:pPr marL="285750" lvl="1" eaLnBrk="1" fontAlgn="auto" hangingPunct="1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endParaRPr lang="en-US" sz="1000" b="1" dirty="0">
              <a:solidFill>
                <a:srgbClr val="002060"/>
              </a:solidFill>
              <a:cs typeface="Arial" pitchFamily="34" charset="0"/>
            </a:endParaRPr>
          </a:p>
          <a:p>
            <a:pPr marL="285750" lvl="1" eaLnBrk="1" fontAlgn="auto" hangingPunct="1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endParaRPr lang="en-US" sz="1000" b="1" dirty="0" smtClean="0">
              <a:solidFill>
                <a:srgbClr val="002060"/>
              </a:solidFill>
              <a:cs typeface="Arial" pitchFamily="34" charset="0"/>
            </a:endParaRPr>
          </a:p>
          <a:p>
            <a:pPr marL="0" lvl="1" indent="0" eaLnBrk="1" fontAlgn="auto" hangingPunct="1"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en-US" sz="1000" b="1" dirty="0">
              <a:solidFill>
                <a:srgbClr val="002060"/>
              </a:solidFill>
              <a:cs typeface="Arial" pitchFamily="34" charset="0"/>
            </a:endParaRPr>
          </a:p>
          <a:p>
            <a:pPr marL="0" lvl="1" indent="0" eaLnBrk="1" fontAlgn="auto" hangingPunct="1"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en-US" sz="1000" b="1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10" name="Content Placeholder 8"/>
          <p:cNvSpPr>
            <a:spLocks noGrp="1"/>
          </p:cNvSpPr>
          <p:nvPr>
            <p:ph sz="half" idx="4294967295"/>
          </p:nvPr>
        </p:nvSpPr>
        <p:spPr>
          <a:xfrm>
            <a:off x="4572000" y="1228357"/>
            <a:ext cx="4569772" cy="2514600"/>
          </a:xfrm>
          <a:prstGeom prst="rect">
            <a:avLst/>
          </a:prstGeom>
        </p:spPr>
        <p:txBody>
          <a:bodyPr/>
          <a:lstStyle/>
          <a:p>
            <a:pPr marL="41" lvl="1" indent="0" eaLnBrk="1" fontAlgn="auto" hangingPunct="1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US" sz="1000" b="1" dirty="0">
                <a:solidFill>
                  <a:srgbClr val="C00000"/>
                </a:solidFill>
                <a:cs typeface="Arial" pitchFamily="34" charset="0"/>
              </a:rPr>
              <a:t>Scope </a:t>
            </a:r>
            <a:r>
              <a:rPr lang="en-US" sz="1000" b="1" dirty="0" smtClean="0">
                <a:solidFill>
                  <a:srgbClr val="C00000"/>
                </a:solidFill>
                <a:cs typeface="Arial" pitchFamily="34" charset="0"/>
              </a:rPr>
              <a:t>(Coast Wide)</a:t>
            </a:r>
            <a:endParaRPr lang="en-US" sz="1000" b="1" dirty="0">
              <a:solidFill>
                <a:srgbClr val="C00000"/>
              </a:solidFill>
              <a:cs typeface="Arial" pitchFamily="34" charset="0"/>
            </a:endParaRPr>
          </a:p>
          <a:p>
            <a:pPr marL="285750" lvl="1" eaLnBrk="1" fontAlgn="auto" hangingPunct="1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en-US" sz="1000" b="1" dirty="0" smtClean="0">
                <a:solidFill>
                  <a:srgbClr val="002060"/>
                </a:solidFill>
                <a:cs typeface="Arial" pitchFamily="34" charset="0"/>
              </a:rPr>
              <a:t>Docking </a:t>
            </a:r>
            <a:r>
              <a:rPr lang="en-US" sz="1000" b="1" dirty="0">
                <a:solidFill>
                  <a:srgbClr val="002060"/>
                </a:solidFill>
                <a:cs typeface="Arial" pitchFamily="34" charset="0"/>
              </a:rPr>
              <a:t>&amp; Non Docking CNO </a:t>
            </a:r>
            <a:r>
              <a:rPr lang="en-US" sz="1000" b="1" dirty="0" smtClean="0">
                <a:solidFill>
                  <a:srgbClr val="002060"/>
                </a:solidFill>
                <a:cs typeface="Arial" pitchFamily="34" charset="0"/>
              </a:rPr>
              <a:t>Availabilities &gt; 6 </a:t>
            </a:r>
            <a:r>
              <a:rPr lang="en-US" sz="1000" b="1" dirty="0">
                <a:solidFill>
                  <a:srgbClr val="002060"/>
                </a:solidFill>
                <a:cs typeface="Arial" pitchFamily="34" charset="0"/>
              </a:rPr>
              <a:t>months </a:t>
            </a:r>
            <a:r>
              <a:rPr lang="en-US" sz="1000" b="1" dirty="0" smtClean="0">
                <a:solidFill>
                  <a:srgbClr val="002060"/>
                </a:solidFill>
                <a:cs typeface="Arial" pitchFamily="34" charset="0"/>
              </a:rPr>
              <a:t>production</a:t>
            </a:r>
          </a:p>
          <a:p>
            <a:pPr marL="41" lvl="1" indent="0" eaLnBrk="1" fontAlgn="auto" hangingPunct="1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US" sz="1000" b="1" dirty="0">
                <a:solidFill>
                  <a:srgbClr val="C00000"/>
                </a:solidFill>
                <a:cs typeface="Arial" pitchFamily="34" charset="0"/>
              </a:rPr>
              <a:t>Industrial Base</a:t>
            </a:r>
          </a:p>
          <a:p>
            <a:pPr marL="285750" lvl="1" eaLnBrk="1" fontAlgn="auto" hangingPunct="1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en-US" sz="1000" b="1" dirty="0">
                <a:solidFill>
                  <a:srgbClr val="002060"/>
                </a:solidFill>
                <a:cs typeface="Arial" pitchFamily="34" charset="0"/>
              </a:rPr>
              <a:t>Fully </a:t>
            </a:r>
            <a:r>
              <a:rPr lang="en-US" sz="1000" b="1" dirty="0" err="1">
                <a:solidFill>
                  <a:srgbClr val="002060"/>
                </a:solidFill>
                <a:cs typeface="Arial" pitchFamily="34" charset="0"/>
              </a:rPr>
              <a:t>facilitized</a:t>
            </a:r>
            <a:r>
              <a:rPr lang="en-US" sz="1000" b="1" dirty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sz="1000" b="1" dirty="0" smtClean="0">
                <a:solidFill>
                  <a:srgbClr val="002060"/>
                </a:solidFill>
                <a:cs typeface="Arial" pitchFamily="34" charset="0"/>
              </a:rPr>
              <a:t>yards</a:t>
            </a:r>
            <a:endParaRPr lang="en-US" sz="1000" b="1" dirty="0">
              <a:solidFill>
                <a:srgbClr val="002060"/>
              </a:solidFill>
              <a:cs typeface="Arial" pitchFamily="34" charset="0"/>
            </a:endParaRPr>
          </a:p>
          <a:p>
            <a:pPr marL="0" lvl="1" indent="0" eaLnBrk="1" fontAlgn="auto" hangingPunct="1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US" sz="1000" b="1" dirty="0" smtClean="0">
                <a:solidFill>
                  <a:srgbClr val="C00000"/>
                </a:solidFill>
                <a:cs typeface="Arial" pitchFamily="34" charset="0"/>
              </a:rPr>
              <a:t>Contracting  Approach</a:t>
            </a:r>
            <a:endParaRPr lang="en-US" sz="1000" b="1" dirty="0">
              <a:solidFill>
                <a:srgbClr val="C00000"/>
              </a:solidFill>
              <a:cs typeface="Arial" pitchFamily="34" charset="0"/>
            </a:endParaRPr>
          </a:p>
          <a:p>
            <a:pPr marL="285750" lvl="1" eaLnBrk="1" fontAlgn="auto" hangingPunct="1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en-US" sz="1000" b="1" dirty="0" smtClean="0">
                <a:solidFill>
                  <a:srgbClr val="002060"/>
                </a:solidFill>
                <a:cs typeface="Arial" pitchFamily="34" charset="0"/>
              </a:rPr>
              <a:t>Stand Alone Coast Wide Contracts - FFP competition</a:t>
            </a:r>
          </a:p>
          <a:p>
            <a:pPr marL="285750" lvl="1" eaLnBrk="1" fontAlgn="auto" hangingPunct="1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en-US" sz="1000" b="1" dirty="0" smtClean="0">
                <a:solidFill>
                  <a:srgbClr val="002060"/>
                </a:solidFill>
                <a:cs typeface="Arial" pitchFamily="34" charset="0"/>
              </a:rPr>
              <a:t>Navy stakeholders reviewed </a:t>
            </a:r>
            <a:r>
              <a:rPr lang="en-US" sz="1000" b="1" dirty="0">
                <a:solidFill>
                  <a:srgbClr val="002060"/>
                </a:solidFill>
                <a:cs typeface="Arial" pitchFamily="34" charset="0"/>
              </a:rPr>
              <a:t>Single Award IDIQ Stand Alone </a:t>
            </a:r>
            <a:r>
              <a:rPr lang="en-US" sz="1000" b="1" dirty="0" smtClean="0">
                <a:solidFill>
                  <a:srgbClr val="002060"/>
                </a:solidFill>
                <a:cs typeface="Arial" pitchFamily="34" charset="0"/>
              </a:rPr>
              <a:t>contract approach to adjudicate Industry &amp; Government concerns and recommend implementing Coast Wide MAC-IDIQ </a:t>
            </a:r>
          </a:p>
          <a:p>
            <a:pPr marL="285750" lvl="1" eaLnBrk="1" fontAlgn="auto" hangingPunct="1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en-US" sz="1000" b="1" dirty="0">
                <a:solidFill>
                  <a:srgbClr val="002060"/>
                </a:solidFill>
                <a:cs typeface="Arial" pitchFamily="34" charset="0"/>
              </a:rPr>
              <a:t>Expected Qualifications include:</a:t>
            </a:r>
          </a:p>
          <a:p>
            <a:pPr marL="463550" lvl="2" indent="-176213" eaLnBrk="1" fontAlgn="auto" hangingPunct="1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en-US" sz="1000" b="1" dirty="0">
                <a:solidFill>
                  <a:srgbClr val="002060"/>
                </a:solidFill>
                <a:cs typeface="Arial" pitchFamily="34" charset="0"/>
              </a:rPr>
              <a:t>MSRA (or Equivalency), Waterfront Pier Facilities, and demonstrated capability to complete complex/CNO Availability level requirements </a:t>
            </a:r>
          </a:p>
          <a:p>
            <a:pPr marL="285750" lvl="1" eaLnBrk="1" fontAlgn="auto" hangingPunct="1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endParaRPr lang="en-US" sz="1000" b="1" dirty="0" smtClean="0">
              <a:solidFill>
                <a:srgbClr val="002060"/>
              </a:solidFill>
              <a:cs typeface="Arial" pitchFamily="34" charset="0"/>
            </a:endParaRPr>
          </a:p>
          <a:p>
            <a:pPr marL="41" lvl="1" indent="0" eaLnBrk="1" fontAlgn="auto" hangingPunct="1"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en-US" sz="1000" b="1" dirty="0" smtClean="0">
              <a:solidFill>
                <a:srgbClr val="002060"/>
              </a:solidFill>
              <a:cs typeface="Arial" pitchFamily="34" charset="0"/>
            </a:endParaRPr>
          </a:p>
          <a:p>
            <a:pPr marL="0" lvl="1" indent="0" eaLnBrk="1" fontAlgn="auto" hangingPunct="1"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en-US" sz="1000" b="1" dirty="0">
              <a:solidFill>
                <a:srgbClr val="002060"/>
              </a:solidFill>
              <a:cs typeface="Arial" pitchFamily="34" charset="0"/>
            </a:endParaRPr>
          </a:p>
          <a:p>
            <a:pPr marL="0" lvl="1" indent="0" eaLnBrk="1" fontAlgn="auto" hangingPunct="1"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en-US" sz="1000" b="1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11" name="Content Placeholder 8"/>
          <p:cNvSpPr>
            <a:spLocks noGrp="1"/>
          </p:cNvSpPr>
          <p:nvPr>
            <p:ph sz="half" idx="4294967295"/>
          </p:nvPr>
        </p:nvSpPr>
        <p:spPr>
          <a:xfrm>
            <a:off x="-9525" y="1243325"/>
            <a:ext cx="4572000" cy="2514600"/>
          </a:xfrm>
          <a:prstGeom prst="rect">
            <a:avLst/>
          </a:prstGeom>
        </p:spPr>
        <p:txBody>
          <a:bodyPr/>
          <a:lstStyle/>
          <a:p>
            <a:pPr marL="41" lvl="1" indent="0" eaLnBrk="1" fontAlgn="auto" hangingPunct="1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US" sz="1000" b="1" dirty="0" smtClean="0">
                <a:solidFill>
                  <a:srgbClr val="C00000"/>
                </a:solidFill>
                <a:cs typeface="Arial" pitchFamily="34" charset="0"/>
              </a:rPr>
              <a:t>Scope </a:t>
            </a:r>
            <a:r>
              <a:rPr lang="en-US" sz="1000" b="1" dirty="0">
                <a:solidFill>
                  <a:srgbClr val="C00000"/>
                </a:solidFill>
                <a:cs typeface="Arial" pitchFamily="34" charset="0"/>
              </a:rPr>
              <a:t>(Homeport Restricted)</a:t>
            </a:r>
          </a:p>
          <a:p>
            <a:pPr marL="285750" lvl="1" eaLnBrk="1" fontAlgn="auto" hangingPunct="1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en-US" sz="1000" b="1" dirty="0" smtClean="0">
                <a:solidFill>
                  <a:srgbClr val="002060"/>
                </a:solidFill>
                <a:cs typeface="Arial" pitchFamily="34" charset="0"/>
              </a:rPr>
              <a:t>Docking &amp; Non Docking CNO Availabilities &lt; 6 months production</a:t>
            </a:r>
          </a:p>
          <a:p>
            <a:pPr marL="41" lvl="1" indent="0" eaLnBrk="1" fontAlgn="auto" hangingPunct="1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US" sz="1000" b="1" dirty="0" smtClean="0">
                <a:solidFill>
                  <a:srgbClr val="C00000"/>
                </a:solidFill>
                <a:cs typeface="Arial" pitchFamily="34" charset="0"/>
              </a:rPr>
              <a:t>Industrial Base</a:t>
            </a:r>
          </a:p>
          <a:p>
            <a:pPr marL="171491" lvl="1" indent="-171450" eaLnBrk="1" fontAlgn="auto" hangingPunct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US" sz="1000" b="1" dirty="0" smtClean="0">
                <a:solidFill>
                  <a:srgbClr val="002060"/>
                </a:solidFill>
                <a:cs typeface="Arial" pitchFamily="34" charset="0"/>
              </a:rPr>
              <a:t>Fully </a:t>
            </a:r>
            <a:r>
              <a:rPr lang="en-US" sz="1000" b="1" dirty="0" err="1" smtClean="0">
                <a:solidFill>
                  <a:srgbClr val="002060"/>
                </a:solidFill>
                <a:cs typeface="Arial" pitchFamily="34" charset="0"/>
              </a:rPr>
              <a:t>facilitized</a:t>
            </a:r>
            <a:r>
              <a:rPr lang="en-US" sz="1000" b="1" dirty="0" smtClean="0">
                <a:solidFill>
                  <a:srgbClr val="002060"/>
                </a:solidFill>
                <a:cs typeface="Arial" pitchFamily="34" charset="0"/>
              </a:rPr>
              <a:t> yards</a:t>
            </a:r>
            <a:endParaRPr lang="en-US" sz="1000" b="1" dirty="0">
              <a:solidFill>
                <a:srgbClr val="002060"/>
              </a:solidFill>
              <a:cs typeface="Arial" pitchFamily="34" charset="0"/>
            </a:endParaRPr>
          </a:p>
          <a:p>
            <a:pPr marL="0" lvl="1" indent="0" eaLnBrk="1" fontAlgn="auto" hangingPunct="1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US" sz="1000" b="1" dirty="0" smtClean="0">
                <a:solidFill>
                  <a:srgbClr val="C00000"/>
                </a:solidFill>
                <a:cs typeface="Arial" pitchFamily="34" charset="0"/>
              </a:rPr>
              <a:t>Contracting  </a:t>
            </a:r>
            <a:r>
              <a:rPr lang="en-US" sz="1000" b="1" dirty="0">
                <a:solidFill>
                  <a:srgbClr val="C00000"/>
                </a:solidFill>
                <a:cs typeface="Arial" pitchFamily="34" charset="0"/>
              </a:rPr>
              <a:t>Approach &amp; Qualifications Expected</a:t>
            </a:r>
          </a:p>
          <a:p>
            <a:pPr marL="285750" lvl="1" eaLnBrk="1" fontAlgn="auto" hangingPunct="1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en-US" sz="1000" b="1" dirty="0">
                <a:solidFill>
                  <a:srgbClr val="002060"/>
                </a:solidFill>
                <a:cs typeface="Arial" pitchFamily="34" charset="0"/>
              </a:rPr>
              <a:t>Complex </a:t>
            </a:r>
            <a:r>
              <a:rPr lang="en-US" sz="1000" b="1" dirty="0" smtClean="0">
                <a:solidFill>
                  <a:srgbClr val="002060"/>
                </a:solidFill>
                <a:cs typeface="Arial" pitchFamily="34" charset="0"/>
              </a:rPr>
              <a:t>MAC-IDIQ - FFP competitive Delivery Orders</a:t>
            </a:r>
          </a:p>
          <a:p>
            <a:pPr marL="285750" lvl="1" eaLnBrk="1" fontAlgn="auto" hangingPunct="1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en-US" sz="1000" b="1" dirty="0" smtClean="0">
                <a:solidFill>
                  <a:srgbClr val="002060"/>
                </a:solidFill>
                <a:cs typeface="Arial" pitchFamily="34" charset="0"/>
              </a:rPr>
              <a:t>Expected </a:t>
            </a:r>
            <a:r>
              <a:rPr lang="en-US" sz="1000" b="1" dirty="0">
                <a:solidFill>
                  <a:srgbClr val="002060"/>
                </a:solidFill>
                <a:cs typeface="Arial" pitchFamily="34" charset="0"/>
              </a:rPr>
              <a:t>Qualifications include:</a:t>
            </a:r>
          </a:p>
          <a:p>
            <a:pPr marL="463550" lvl="2" indent="-176213" eaLnBrk="1" fontAlgn="auto" hangingPunct="1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en-US" sz="1000" b="1" dirty="0">
                <a:solidFill>
                  <a:srgbClr val="002060"/>
                </a:solidFill>
                <a:cs typeface="Arial" pitchFamily="34" charset="0"/>
              </a:rPr>
              <a:t>MSRA (or Equivalency), Waterfront Pier Facilities, and demonstrated capability </a:t>
            </a:r>
            <a:r>
              <a:rPr lang="en-US" sz="1000" b="1" dirty="0" smtClean="0">
                <a:solidFill>
                  <a:srgbClr val="002060"/>
                </a:solidFill>
                <a:cs typeface="Arial" pitchFamily="34" charset="0"/>
              </a:rPr>
              <a:t>to </a:t>
            </a:r>
            <a:r>
              <a:rPr lang="en-US" sz="1000" b="1" dirty="0">
                <a:solidFill>
                  <a:srgbClr val="002060"/>
                </a:solidFill>
                <a:cs typeface="Arial" pitchFamily="34" charset="0"/>
              </a:rPr>
              <a:t>complete complex/CNO Availability level requirements </a:t>
            </a:r>
          </a:p>
          <a:p>
            <a:pPr marL="0" lvl="1" indent="0" eaLnBrk="1" fontAlgn="auto" hangingPunct="1"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en-US" sz="1000" b="1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73114" y="1000125"/>
            <a:ext cx="4580411" cy="2286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prstClr val="black"/>
                </a:solidFill>
              </a:rPr>
              <a:t>CNO Availabilities &gt; 6 Months Production</a:t>
            </a:r>
            <a:endParaRPr lang="en-US" sz="1400" b="1" dirty="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1114" y="6511429"/>
            <a:ext cx="8839200" cy="338500"/>
          </a:xfrm>
          <a:prstGeom prst="rect">
            <a:avLst/>
          </a:prstGeom>
        </p:spPr>
        <p:txBody>
          <a:bodyPr wrap="square" lIns="91387" tIns="45693" rIns="91387" bIns="45693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38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l" defTabSz="9138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Distribution Statement A:  Approved for Public Release. Distribution is Unlimited</a:t>
            </a:r>
            <a:endParaRPr kumimoji="0" lang="en-US" sz="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001473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682527" y="6553200"/>
            <a:ext cx="457200" cy="304800"/>
          </a:xfrm>
          <a:prstGeom prst="rect">
            <a:avLst/>
          </a:prstGeom>
          <a:solidFill>
            <a:schemeClr val="bg1"/>
          </a:solidFill>
          <a:ln/>
          <a:extLst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D4F3D674-79F5-4ABF-93EF-62781DFE453D}" type="slidenum">
              <a:rPr lang="en-US" altLang="en-US" sz="1100" smtClean="0">
                <a:solidFill>
                  <a:srgbClr val="000000"/>
                </a:solidFill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1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4" name="Title 2"/>
          <p:cNvSpPr txBox="1">
            <a:spLocks/>
          </p:cNvSpPr>
          <p:nvPr/>
        </p:nvSpPr>
        <p:spPr bwMode="auto">
          <a:xfrm>
            <a:off x="1042288" y="337034"/>
            <a:ext cx="6806312" cy="383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3500" tIns="25400" rIns="63500" bIns="25400">
            <a:spAutoFit/>
          </a:bodyPr>
          <a:lstStyle>
            <a:defPPr>
              <a:defRPr lang="en-US"/>
            </a:defPPr>
            <a:lvl1pPr defTabSz="911225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02060"/>
                </a:solidFill>
                <a:latin typeface="Arial" pitchFamily="34" charset="0"/>
              </a:defRPr>
            </a:lvl1pPr>
            <a:lvl2pPr defTabSz="911225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Book Antiqua" pitchFamily="18" charset="0"/>
              </a:defRPr>
            </a:lvl2pPr>
            <a:lvl3pPr defTabSz="911225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Book Antiqua" pitchFamily="18" charset="0"/>
              </a:defRPr>
            </a:lvl3pPr>
            <a:lvl4pPr defTabSz="911225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Book Antiqua" pitchFamily="18" charset="0"/>
              </a:defRPr>
            </a:lvl4pPr>
            <a:lvl5pPr defTabSz="911225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Book Antiqua" pitchFamily="18" charset="0"/>
              </a:defRPr>
            </a:lvl5pPr>
            <a:lvl6pPr marL="457200" defTabSz="911225" fontAlgn="base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Book Antiqua" pitchFamily="18" charset="0"/>
              </a:defRPr>
            </a:lvl6pPr>
            <a:lvl7pPr marL="914400" defTabSz="911225" fontAlgn="base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Book Antiqua" pitchFamily="18" charset="0"/>
              </a:defRPr>
            </a:lvl7pPr>
            <a:lvl8pPr marL="1371600" defTabSz="911225" fontAlgn="base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Book Antiqua" pitchFamily="18" charset="0"/>
              </a:defRPr>
            </a:lvl8pPr>
            <a:lvl9pPr marL="1828800" defTabSz="911225" fontAlgn="base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Book Antiqua" pitchFamily="18" charset="0"/>
              </a:defRPr>
            </a:lvl9pPr>
          </a:lstStyle>
          <a:p>
            <a:pPr algn="ctr"/>
            <a:r>
              <a:rPr lang="en-US" sz="2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j-ea"/>
                <a:cs typeface="Arial" pitchFamily="34" charset="0"/>
              </a:rPr>
              <a:t>Transition Mitigation</a:t>
            </a:r>
          </a:p>
        </p:txBody>
      </p:sp>
      <p:pic>
        <p:nvPicPr>
          <p:cNvPr id="32809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73" y="1219200"/>
            <a:ext cx="9144000" cy="547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657600" y="6103599"/>
            <a:ext cx="2667001" cy="23852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95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Status: QED Planned - Awarded to Vigor</a:t>
            </a:r>
            <a:endParaRPr lang="en-US" sz="9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063" y="6510700"/>
            <a:ext cx="8839200" cy="338500"/>
          </a:xfrm>
          <a:prstGeom prst="rect">
            <a:avLst/>
          </a:prstGeom>
        </p:spPr>
        <p:txBody>
          <a:bodyPr wrap="square" lIns="91387" tIns="45693" rIns="91387" bIns="45693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38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l" defTabSz="9138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Distribution Statement A:  Approved for Public Release. Distribution is Unlimited</a:t>
            </a:r>
            <a:endParaRPr kumimoji="0" lang="en-US" sz="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535807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1"/>
          <p:cNvSpPr txBox="1">
            <a:spLocks/>
          </p:cNvSpPr>
          <p:nvPr/>
        </p:nvSpPr>
        <p:spPr>
          <a:xfrm>
            <a:off x="1285267" y="304800"/>
            <a:ext cx="7858733" cy="439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3500" tIns="25400" rIns="63500" bIns="25400">
            <a:spAutoFit/>
          </a:bodyPr>
          <a:lstStyle>
            <a:defPPr>
              <a:defRPr lang="en-US"/>
            </a:defPPr>
            <a:lvl1pPr defTabSz="911225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02060"/>
                </a:solidFill>
                <a:latin typeface="Arial" pitchFamily="34" charset="0"/>
              </a:defRPr>
            </a:lvl1pPr>
            <a:lvl2pPr defTabSz="911225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Book Antiqua" pitchFamily="18" charset="0"/>
              </a:defRPr>
            </a:lvl2pPr>
            <a:lvl3pPr defTabSz="911225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Book Antiqua" pitchFamily="18" charset="0"/>
              </a:defRPr>
            </a:lvl3pPr>
            <a:lvl4pPr defTabSz="911225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Book Antiqua" pitchFamily="18" charset="0"/>
              </a:defRPr>
            </a:lvl4pPr>
            <a:lvl5pPr defTabSz="911225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Book Antiqua" pitchFamily="18" charset="0"/>
              </a:defRPr>
            </a:lvl5pPr>
            <a:lvl6pPr marL="457200" defTabSz="911225" fontAlgn="base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Book Antiqua" pitchFamily="18" charset="0"/>
              </a:defRPr>
            </a:lvl6pPr>
            <a:lvl7pPr marL="914400" defTabSz="911225" fontAlgn="base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Book Antiqua" pitchFamily="18" charset="0"/>
              </a:defRPr>
            </a:lvl7pPr>
            <a:lvl8pPr marL="1371600" defTabSz="911225" fontAlgn="base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Book Antiqua" pitchFamily="18" charset="0"/>
              </a:defRPr>
            </a:lvl8pPr>
            <a:lvl9pPr marL="1828800" defTabSz="911225" fontAlgn="base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Book Antiqua" pitchFamily="18" charset="0"/>
              </a:defRPr>
            </a:lvl9pPr>
          </a:lstStyle>
          <a:p>
            <a:r>
              <a:rPr lang="en-US" sz="2800" i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j-ea"/>
                <a:cs typeface="Arial" pitchFamily="34" charset="0"/>
              </a:rPr>
              <a:t>Contract Strategy Execution Status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244798"/>
            <a:ext cx="9143999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2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rd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Party Planning Contract Status: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All 3rd Party Planning Contracts have been awarded</a:t>
            </a:r>
          </a:p>
          <a:p>
            <a:pPr lvl="1" indent="-173038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US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indent="-173038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indent="-173038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US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indent="-173038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indent="-173038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US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indent="-173038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indent="-173038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US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indent="-173038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US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indent="-173038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US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MAC-IDIQ Contract Status:</a:t>
            </a:r>
          </a:p>
          <a:p>
            <a:pPr marL="0" lvl="1" fontAlgn="auto">
              <a:spcBef>
                <a:spcPts val="0"/>
              </a:spcBef>
              <a:spcAft>
                <a:spcPts val="0"/>
              </a:spcAft>
            </a:pP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fontAlgn="auto">
              <a:spcBef>
                <a:spcPts val="0"/>
              </a:spcBef>
              <a:spcAft>
                <a:spcPts val="0"/>
              </a:spcAft>
            </a:pPr>
            <a:endParaRPr lang="en-US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fontAlgn="auto">
              <a:spcBef>
                <a:spcPts val="0"/>
              </a:spcBef>
              <a:spcAft>
                <a:spcPts val="0"/>
              </a:spcAft>
            </a:pP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fontAlgn="auto">
              <a:spcBef>
                <a:spcPts val="0"/>
              </a:spcBef>
              <a:spcAft>
                <a:spcPts val="0"/>
              </a:spcAft>
            </a:pPr>
            <a:endParaRPr lang="en-US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fontAlgn="auto">
              <a:spcBef>
                <a:spcPts val="0"/>
              </a:spcBef>
              <a:spcAft>
                <a:spcPts val="0"/>
              </a:spcAft>
            </a:pPr>
            <a:endParaRPr lang="en-US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fontAlgn="auto">
              <a:spcBef>
                <a:spcPts val="0"/>
              </a:spcBef>
              <a:spcAft>
                <a:spcPts val="0"/>
              </a:spcAft>
            </a:pP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fontAlgn="auto">
              <a:spcBef>
                <a:spcPts val="0"/>
              </a:spcBef>
              <a:spcAft>
                <a:spcPts val="0"/>
              </a:spcAft>
            </a:pPr>
            <a:endParaRPr lang="en-US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fontAlgn="auto">
              <a:spcBef>
                <a:spcPts val="0"/>
              </a:spcBef>
              <a:spcAft>
                <a:spcPts val="0"/>
              </a:spcAft>
            </a:pPr>
            <a:endParaRPr lang="en-US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fontAlgn="auto">
              <a:spcBef>
                <a:spcPts val="0"/>
              </a:spcBef>
              <a:spcAft>
                <a:spcPts val="0"/>
              </a:spcAft>
            </a:pPr>
            <a:endParaRPr lang="en-US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fontAlgn="auto">
              <a:spcBef>
                <a:spcPts val="0"/>
              </a:spcBef>
              <a:spcAft>
                <a:spcPts val="0"/>
              </a:spcAft>
            </a:pPr>
            <a:endParaRPr lang="en-US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fontAlgn="auto">
              <a:spcBef>
                <a:spcPts val="0"/>
              </a:spcBef>
              <a:spcAft>
                <a:spcPts val="0"/>
              </a:spcAft>
            </a:pP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084" lvl="2" indent="-285750" fontAlgn="auto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US" sz="1200" b="0" i="0" dirty="0">
              <a:latin typeface="+mj-lt"/>
            </a:endParaRPr>
          </a:p>
        </p:txBody>
      </p:sp>
      <p:graphicFrame>
        <p:nvGraphicFramePr>
          <p:cNvPr id="6" name="Table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0802161"/>
              </p:ext>
            </p:extLst>
          </p:nvPr>
        </p:nvGraphicFramePr>
        <p:xfrm>
          <a:off x="152400" y="1524000"/>
          <a:ext cx="7543800" cy="1291580"/>
        </p:xfrm>
        <a:graphic>
          <a:graphicData uri="http://schemas.openxmlformats.org/drawingml/2006/table">
            <a:tbl>
              <a:tblPr firstRow="1" firstCol="1" bandRow="1"/>
              <a:tblGrid>
                <a:gridCol w="2051545"/>
                <a:gridCol w="1846267"/>
                <a:gridCol w="1822994"/>
                <a:gridCol w="1822994"/>
              </a:tblGrid>
              <a:tr h="11963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</a:rPr>
                        <a:t>Milestone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DDG/CG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</a:rPr>
                        <a:t>LSD/LPD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LHA/LHD</a:t>
                      </a:r>
                      <a:endParaRPr lang="en-US" sz="12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85000"/>
                      </a:srgbClr>
                    </a:solidFill>
                  </a:tcPr>
                </a:tc>
              </a:tr>
              <a:tr h="240020">
                <a:tc>
                  <a:txBody>
                    <a:bodyPr/>
                    <a:lstStyle/>
                    <a:p>
                      <a:pPr marL="0" marR="0" algn="l" defTabSz="914269" rtl="0" eaLnBrk="1" latinLnBrk="0" hangingPunct="1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Award </a:t>
                      </a:r>
                      <a:r>
                        <a:rPr lang="en-US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Date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269" rtl="0" eaLnBrk="1" latinLnBrk="0" hangingPunct="1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AWARDED  2/09/2015</a:t>
                      </a:r>
                      <a:endParaRPr lang="en-US" sz="12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269" rtl="0" eaLnBrk="1" latinLnBrk="0" hangingPunct="1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AWARDED 5/27/2015</a:t>
                      </a:r>
                      <a:endParaRPr lang="en-US" sz="12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269" rtl="0" eaLnBrk="1" latinLnBrk="0" hangingPunct="1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AWARDED 4/27/2016</a:t>
                      </a:r>
                      <a:endParaRPr lang="en-US" sz="12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1963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Planning Complete</a:t>
                      </a:r>
                      <a:endParaRPr lang="en-US" sz="12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269" rtl="0" eaLnBrk="1" fontAlgn="auto" latinLnBrk="0" hangingPunct="1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 CNO Avails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269" rtl="0" eaLnBrk="1" fontAlgn="auto" latinLnBrk="0" hangingPunct="1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CNO Avails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269" rtl="0" eaLnBrk="1" fontAlgn="auto" latinLnBrk="0" hangingPunct="1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 CNO Avails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19636">
                <a:tc>
                  <a:txBody>
                    <a:bodyPr/>
                    <a:lstStyle/>
                    <a:p>
                      <a:pPr marL="0" marR="0" algn="l" defTabSz="914269" rtl="0" eaLnBrk="1" latinLnBrk="0" hangingPunct="1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First Avail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269" rtl="0" eaLnBrk="1" latinLnBrk="0" hangingPunct="1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USS Normandy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269" rtl="0" eaLnBrk="1" latinLnBrk="0" hangingPunct="1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USS New Orleans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USS </a:t>
                      </a:r>
                      <a:r>
                        <a:rPr lang="en-US" sz="12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Makin Island</a:t>
                      </a:r>
                      <a:endParaRPr lang="en-US" sz="120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19636">
                <a:tc>
                  <a:txBody>
                    <a:bodyPr/>
                    <a:lstStyle/>
                    <a:p>
                      <a:pPr marL="0" marR="0" algn="l" defTabSz="914269" rtl="0" eaLnBrk="1" latinLnBrk="0" hangingPunct="1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First Avail Planning Begins</a:t>
                      </a:r>
                      <a:endParaRPr lang="en-US" sz="12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269" rtl="0" eaLnBrk="1" fontAlgn="auto" latinLnBrk="0" hangingPunct="1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2/12/2015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269" rtl="0" eaLnBrk="1" latinLnBrk="0" hangingPunct="1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6/14/2015</a:t>
                      </a:r>
                      <a:endParaRPr lang="en-US" sz="120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5/2/2016</a:t>
                      </a:r>
                      <a:endParaRPr lang="en-US" sz="120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19636">
                <a:tc>
                  <a:txBody>
                    <a:bodyPr/>
                    <a:lstStyle/>
                    <a:p>
                      <a:pPr marL="0" marR="0" indent="0" algn="l" defTabSz="914269" rtl="0" eaLnBrk="1" fontAlgn="auto" latinLnBrk="0" hangingPunct="1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First Avail Begins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269" rtl="0" eaLnBrk="1" latinLnBrk="0" hangingPunct="1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2/23/2016</a:t>
                      </a:r>
                      <a:endParaRPr lang="en-US" sz="120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269" rtl="0" eaLnBrk="1" latinLnBrk="0" hangingPunct="1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1/09/2017</a:t>
                      </a:r>
                      <a:endParaRPr lang="en-US" sz="120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8/07/2017</a:t>
                      </a:r>
                      <a:endParaRPr lang="en-US" sz="120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0998151"/>
              </p:ext>
            </p:extLst>
          </p:nvPr>
        </p:nvGraphicFramePr>
        <p:xfrm>
          <a:off x="152400" y="3414623"/>
          <a:ext cx="7566404" cy="2353818"/>
        </p:xfrm>
        <a:graphic>
          <a:graphicData uri="http://schemas.openxmlformats.org/drawingml/2006/table">
            <a:tbl>
              <a:tblPr/>
              <a:tblGrid>
                <a:gridCol w="1524000"/>
                <a:gridCol w="2743200"/>
                <a:gridCol w="1447800"/>
                <a:gridCol w="1851404"/>
              </a:tblGrid>
              <a:tr h="16295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PORT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Contract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Anticipated RFP </a:t>
                      </a:r>
                      <a:r>
                        <a:rPr lang="en-US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Release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Status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2810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NORFOLK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Complex MAC-IDIQ </a:t>
                      </a:r>
                      <a:endParaRPr lang="en-US" sz="1200" b="1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269" rtl="0" eaLnBrk="1" fontAlgn="auto" latinLnBrk="0" hangingPunct="1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Jun-15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269" rtl="0" eaLnBrk="1" fontAlgn="auto" latinLnBrk="0" hangingPunct="1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Awarded</a:t>
                      </a:r>
                      <a:endParaRPr lang="en-US" sz="120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810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SAN DIEGO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Complex MAC-IDIQ</a:t>
                      </a:r>
                      <a:endParaRPr lang="en-US" sz="1200" b="1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269" rtl="0" eaLnBrk="1" fontAlgn="auto" latinLnBrk="0" hangingPunct="1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Dec-15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269" rtl="0" eaLnBrk="1" fontAlgn="auto" latinLnBrk="0" hangingPunct="1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Awarded</a:t>
                      </a:r>
                      <a:endParaRPr lang="en-US" sz="120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8693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MAYPORT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MAC-IDIQ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269" rtl="0" eaLnBrk="1" fontAlgn="auto" latinLnBrk="0" hangingPunct="1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Feb-16</a:t>
                      </a:r>
                      <a:endParaRPr lang="en-US" sz="120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269" rtl="0" eaLnBrk="1" fontAlgn="auto" latinLnBrk="0" hangingPunct="1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Proposal Evaluation</a:t>
                      </a:r>
                      <a:endParaRPr lang="en-US" sz="120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8267">
                <a:tc>
                  <a:txBody>
                    <a:bodyPr/>
                    <a:lstStyle/>
                    <a:p>
                      <a:pPr marL="0" marR="0" indent="0" algn="l" defTabSz="91352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NORFOLK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Non-Complex </a:t>
                      </a:r>
                      <a:r>
                        <a:rPr lang="en-US" sz="12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MAC-IDIQ</a:t>
                      </a:r>
                      <a:endParaRPr lang="en-US" sz="1200" b="1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269" rtl="0" eaLnBrk="1" fontAlgn="auto" latinLnBrk="0" hangingPunct="1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en-US" sz="1200" kern="1200" baseline="30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</a:t>
                      </a:r>
                      <a:r>
                        <a:rPr lang="en-US" sz="12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Qtr</a:t>
                      </a:r>
                      <a:r>
                        <a:rPr lang="en-US" sz="12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FY17</a:t>
                      </a:r>
                      <a:endParaRPr lang="en-US" sz="120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269" rtl="0" eaLnBrk="1" fontAlgn="auto" latinLnBrk="0" hangingPunct="1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Acquisition Planning</a:t>
                      </a:r>
                      <a:endParaRPr lang="en-US" sz="120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8267">
                <a:tc>
                  <a:txBody>
                    <a:bodyPr/>
                    <a:lstStyle/>
                    <a:p>
                      <a:pPr marL="0" marR="0" indent="0" algn="l" defTabSz="91352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SAN DIEGO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Non-Complex </a:t>
                      </a:r>
                      <a:r>
                        <a:rPr lang="en-US" sz="12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MAC-IDIQ</a:t>
                      </a:r>
                      <a:endParaRPr lang="en-US" sz="1200" b="1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269" rtl="0" eaLnBrk="1" fontAlgn="auto" latinLnBrk="0" hangingPunct="1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en-US" sz="1200" kern="1200" baseline="30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</a:t>
                      </a:r>
                      <a:r>
                        <a:rPr lang="en-US" sz="12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Qtr</a:t>
                      </a:r>
                      <a:r>
                        <a:rPr lang="en-US" sz="12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FY17</a:t>
                      </a:r>
                      <a:endParaRPr lang="en-US" sz="120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269" rtl="0" eaLnBrk="1" fontAlgn="auto" latinLnBrk="0" hangingPunct="1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Acquisition Planning</a:t>
                      </a:r>
                      <a:endParaRPr lang="en-US" sz="120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826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PACIFIC NORTHWEST</a:t>
                      </a:r>
                      <a:endParaRPr lang="en-US" sz="1200" b="1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MAC-IDIQ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269" rtl="0" eaLnBrk="1" fontAlgn="auto" latinLnBrk="0" hangingPunct="1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1200" kern="1200" baseline="30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ND</a:t>
                      </a:r>
                      <a:r>
                        <a:rPr lang="en-US" sz="12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Qtr</a:t>
                      </a:r>
                      <a:r>
                        <a:rPr lang="en-US" sz="12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FY17</a:t>
                      </a:r>
                      <a:endParaRPr lang="en-US" sz="120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269" rtl="0" eaLnBrk="1" fontAlgn="auto" latinLnBrk="0" hangingPunct="1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baseline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Acquisition Planning</a:t>
                      </a:r>
                      <a:endParaRPr lang="en-US" sz="120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826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EAST COAST </a:t>
                      </a:r>
                      <a:endParaRPr lang="en-US" sz="1200" b="1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MAC-IDIQ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269" rtl="0" eaLnBrk="1" fontAlgn="auto" latinLnBrk="0" hangingPunct="1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1200" kern="1200" baseline="30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ND</a:t>
                      </a:r>
                      <a:r>
                        <a:rPr lang="en-US" sz="12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Qtr</a:t>
                      </a:r>
                      <a:r>
                        <a:rPr lang="en-US" sz="12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FY17</a:t>
                      </a:r>
                      <a:endParaRPr lang="en-US" sz="120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269" rtl="0" eaLnBrk="1" fontAlgn="auto" latinLnBrk="0" hangingPunct="1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Acquisition Planning</a:t>
                      </a:r>
                      <a:endParaRPr lang="en-US" sz="120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826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WEST COAST </a:t>
                      </a:r>
                      <a:endParaRPr lang="en-US" sz="1200" b="1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MAC-IDIQ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269" rtl="0" eaLnBrk="1" fontAlgn="auto" latinLnBrk="0" hangingPunct="1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1200" kern="1200" baseline="30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ND</a:t>
                      </a:r>
                      <a:r>
                        <a:rPr lang="en-US" sz="12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Qtr</a:t>
                      </a:r>
                      <a:r>
                        <a:rPr lang="en-US" sz="12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FY17</a:t>
                      </a:r>
                      <a:endParaRPr lang="en-US" sz="120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269" rtl="0" eaLnBrk="1" fontAlgn="auto" latinLnBrk="0" hangingPunct="1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Acquisition Planning</a:t>
                      </a:r>
                      <a:endParaRPr lang="en-US" sz="120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826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PEARL HARBOR</a:t>
                      </a:r>
                      <a:endParaRPr lang="en-US" sz="1200" b="1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MAC-IDIQ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269" rtl="0" eaLnBrk="1" fontAlgn="auto" latinLnBrk="0" hangingPunct="1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1200" kern="1200" baseline="30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ND</a:t>
                      </a:r>
                      <a:r>
                        <a:rPr lang="en-US" sz="12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Qtr</a:t>
                      </a:r>
                      <a:r>
                        <a:rPr lang="en-US" sz="12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FY19</a:t>
                      </a:r>
                      <a:endParaRPr lang="en-US" sz="120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269" rtl="0" eaLnBrk="1" fontAlgn="auto" latinLnBrk="0" hangingPunct="1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Acquisition Planning</a:t>
                      </a:r>
                      <a:endParaRPr lang="en-US" sz="120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1" y="6510700"/>
            <a:ext cx="8839200" cy="338500"/>
          </a:xfrm>
          <a:prstGeom prst="rect">
            <a:avLst/>
          </a:prstGeom>
        </p:spPr>
        <p:txBody>
          <a:bodyPr wrap="square" lIns="91387" tIns="45693" rIns="91387" bIns="45693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38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l" defTabSz="9138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Distribution Statement A:  Approved for Public Release. Distribution is Unlimited</a:t>
            </a:r>
            <a:endParaRPr kumimoji="0" lang="en-US" sz="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476201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12" name="Picture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85" y="1219200"/>
            <a:ext cx="9048548" cy="535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597031"/>
              </p:ext>
            </p:extLst>
          </p:nvPr>
        </p:nvGraphicFramePr>
        <p:xfrm>
          <a:off x="6096000" y="5029200"/>
          <a:ext cx="1371600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3242"/>
                <a:gridCol w="1068358"/>
              </a:tblGrid>
              <a:tr h="122889"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RFP release</a:t>
                      </a:r>
                      <a:endParaRPr lang="en-US" sz="8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2889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Source Selection </a:t>
                      </a:r>
                      <a:endParaRPr lang="en-US" sz="8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2889"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Avail Execution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Title 4"/>
          <p:cNvSpPr>
            <a:spLocks noGrp="1"/>
          </p:cNvSpPr>
          <p:nvPr>
            <p:ph type="title"/>
          </p:nvPr>
        </p:nvSpPr>
        <p:spPr>
          <a:xfrm>
            <a:off x="1114278" y="196696"/>
            <a:ext cx="7267722" cy="723800"/>
          </a:xfrm>
        </p:spPr>
        <p:txBody>
          <a:bodyPr/>
          <a:lstStyle/>
          <a:p>
            <a:r>
              <a:rPr lang="en-US" sz="2800" dirty="0" smtClean="0"/>
              <a:t>Coast Wide Availabilities</a:t>
            </a:r>
            <a:endParaRPr lang="en-US" sz="2800" dirty="0"/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5503611" y="1366733"/>
            <a:ext cx="0" cy="495786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" name="TextBox 5"/>
          <p:cNvSpPr txBox="1"/>
          <p:nvPr/>
        </p:nvSpPr>
        <p:spPr>
          <a:xfrm>
            <a:off x="5232685" y="3354329"/>
            <a:ext cx="353943" cy="757580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1100" b="1" dirty="0" smtClean="0"/>
              <a:t>Time Now</a:t>
            </a:r>
            <a:endParaRPr lang="en-US" sz="1100" b="1" dirty="0"/>
          </a:p>
        </p:txBody>
      </p:sp>
      <p:sp>
        <p:nvSpPr>
          <p:cNvPr id="7" name="Rectangle 6"/>
          <p:cNvSpPr/>
          <p:nvPr/>
        </p:nvSpPr>
        <p:spPr>
          <a:xfrm>
            <a:off x="37806" y="6530753"/>
            <a:ext cx="8839200" cy="338500"/>
          </a:xfrm>
          <a:prstGeom prst="rect">
            <a:avLst/>
          </a:prstGeom>
        </p:spPr>
        <p:txBody>
          <a:bodyPr wrap="square" lIns="91387" tIns="45693" rIns="91387" bIns="45693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38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l" defTabSz="9138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Distribution Statement A:  Approved for Public Release. Distribution is Unlimited</a:t>
            </a:r>
            <a:endParaRPr kumimoji="0" lang="en-US" sz="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585500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561" y="1222323"/>
            <a:ext cx="91440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cs typeface="Arial" pitchFamily="34" charset="0"/>
              </a:rPr>
              <a:t>Norfolk Complex MAC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4213" y="3596612"/>
            <a:ext cx="91440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cs typeface="Arial" pitchFamily="34" charset="0"/>
              </a:rPr>
              <a:t>San Diego Complex MAC</a:t>
            </a:r>
          </a:p>
        </p:txBody>
      </p:sp>
      <p:pic>
        <p:nvPicPr>
          <p:cNvPr id="3994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71" y="3851036"/>
            <a:ext cx="8571141" cy="180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94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37" y="1519418"/>
            <a:ext cx="8562975" cy="200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7057866"/>
              </p:ext>
            </p:extLst>
          </p:nvPr>
        </p:nvGraphicFramePr>
        <p:xfrm>
          <a:off x="7269712" y="5791200"/>
          <a:ext cx="1371600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3242"/>
                <a:gridCol w="1068358"/>
              </a:tblGrid>
              <a:tr h="122889"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RFP release</a:t>
                      </a:r>
                      <a:endParaRPr lang="en-US" sz="8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2889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Source Selection </a:t>
                      </a:r>
                      <a:endParaRPr lang="en-US" sz="8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2889"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Avail Execution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Title 4"/>
          <p:cNvSpPr>
            <a:spLocks noGrp="1"/>
          </p:cNvSpPr>
          <p:nvPr>
            <p:ph type="title"/>
          </p:nvPr>
        </p:nvSpPr>
        <p:spPr>
          <a:xfrm>
            <a:off x="1114278" y="196696"/>
            <a:ext cx="7267722" cy="723800"/>
          </a:xfrm>
        </p:spPr>
        <p:txBody>
          <a:bodyPr/>
          <a:lstStyle/>
          <a:p>
            <a:r>
              <a:rPr lang="en-US" sz="2800" dirty="0" smtClean="0"/>
              <a:t>Homeport Availabilities</a:t>
            </a:r>
            <a:endParaRPr lang="en-US" sz="2800" dirty="0"/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6476999" y="1714451"/>
            <a:ext cx="0" cy="394633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6300027" y="5715000"/>
            <a:ext cx="353943" cy="757580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1100" b="1" dirty="0" smtClean="0"/>
              <a:t>Time Now</a:t>
            </a:r>
            <a:endParaRPr lang="en-US" sz="1100" b="1" dirty="0"/>
          </a:p>
        </p:txBody>
      </p:sp>
      <p:sp>
        <p:nvSpPr>
          <p:cNvPr id="13" name="Rectangle 12"/>
          <p:cNvSpPr/>
          <p:nvPr/>
        </p:nvSpPr>
        <p:spPr>
          <a:xfrm>
            <a:off x="-4011" y="6484612"/>
            <a:ext cx="8839200" cy="338500"/>
          </a:xfrm>
          <a:prstGeom prst="rect">
            <a:avLst/>
          </a:prstGeom>
        </p:spPr>
        <p:txBody>
          <a:bodyPr wrap="square" lIns="91387" tIns="45693" rIns="91387" bIns="45693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38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l" defTabSz="9138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Distribution Statement A:  Approved for Public Release. Distribution is Unlimited</a:t>
            </a:r>
            <a:endParaRPr kumimoji="0" lang="en-US" sz="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160955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Questions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39" y="1066800"/>
            <a:ext cx="9144000" cy="20774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3" indent="-342900">
              <a:buFont typeface="+mj-lt"/>
              <a:buAutoNum type="arabicPeriod"/>
              <a:defRPr/>
            </a:pPr>
            <a:endParaRPr lang="en-US" sz="1300" i="0" dirty="0">
              <a:solidFill>
                <a:srgbClr val="000000"/>
              </a:solidFill>
              <a:ea typeface="MS PGothic" pitchFamily="34" charset="-128"/>
              <a:cs typeface="Arial" charset="0"/>
            </a:endParaRPr>
          </a:p>
          <a:p>
            <a:pPr marL="346075" indent="-346075">
              <a:buFont typeface="Wingdings" pitchFamily="2" charset="2"/>
              <a:buChar char="q"/>
              <a:defRPr/>
            </a:pPr>
            <a:r>
              <a:rPr lang="en-US" altLang="en-US" sz="1600" dirty="0" smtClean="0">
                <a:solidFill>
                  <a:srgbClr val="000000"/>
                </a:solidFill>
                <a:ea typeface="MS PGothic" pitchFamily="34" charset="-128"/>
                <a:cs typeface="Arial" charset="0"/>
              </a:rPr>
              <a:t>All </a:t>
            </a:r>
            <a:r>
              <a:rPr lang="en-US" altLang="en-US" sz="1600" dirty="0">
                <a:solidFill>
                  <a:srgbClr val="000000"/>
                </a:solidFill>
                <a:ea typeface="MS PGothic" pitchFamily="34" charset="-128"/>
                <a:cs typeface="Arial" charset="0"/>
              </a:rPr>
              <a:t>participants are highly encouraged to ask questions related to topics presented today.</a:t>
            </a:r>
          </a:p>
          <a:p>
            <a:pPr marL="346075" indent="-346075">
              <a:buFont typeface="Wingdings" pitchFamily="2" charset="2"/>
              <a:buChar char="q"/>
              <a:defRPr/>
            </a:pPr>
            <a:r>
              <a:rPr lang="en-US" altLang="en-US" sz="1600" dirty="0" smtClean="0">
                <a:solidFill>
                  <a:srgbClr val="000000"/>
                </a:solidFill>
                <a:ea typeface="MS PGothic" pitchFamily="34" charset="-128"/>
                <a:cs typeface="Arial" charset="0"/>
              </a:rPr>
              <a:t>Please Introduce </a:t>
            </a:r>
            <a:r>
              <a:rPr lang="en-US" altLang="en-US" sz="1600" dirty="0">
                <a:solidFill>
                  <a:srgbClr val="000000"/>
                </a:solidFill>
                <a:ea typeface="MS PGothic" pitchFamily="34" charset="-128"/>
                <a:cs typeface="Arial" charset="0"/>
              </a:rPr>
              <a:t>yourself by name and company prior to asking your question.</a:t>
            </a:r>
          </a:p>
          <a:p>
            <a:pPr marL="346075" indent="-346075">
              <a:buFont typeface="Wingdings" pitchFamily="2" charset="2"/>
              <a:buChar char="q"/>
              <a:defRPr/>
            </a:pPr>
            <a:r>
              <a:rPr lang="en-US" altLang="en-US" sz="1600" dirty="0" smtClean="0">
                <a:solidFill>
                  <a:srgbClr val="000000"/>
                </a:solidFill>
                <a:ea typeface="MS PGothic" pitchFamily="34" charset="-128"/>
                <a:cs typeface="Arial" charset="0"/>
              </a:rPr>
              <a:t>Questions </a:t>
            </a:r>
            <a:r>
              <a:rPr lang="en-US" altLang="en-US" sz="1600" dirty="0">
                <a:solidFill>
                  <a:srgbClr val="000000"/>
                </a:solidFill>
                <a:ea typeface="MS PGothic" pitchFamily="34" charset="-128"/>
                <a:cs typeface="Arial" charset="0"/>
              </a:rPr>
              <a:t>related to the on-going source selections shall be directed to the contracting officer designated in Section L of the corresponding RFP.</a:t>
            </a:r>
          </a:p>
          <a:p>
            <a:pPr marL="346075" indent="-346075">
              <a:buFontTx/>
              <a:buNone/>
              <a:defRPr/>
            </a:pPr>
            <a:r>
              <a:rPr lang="en-US" altLang="en-US" sz="1300" i="0" dirty="0" smtClean="0">
                <a:solidFill>
                  <a:srgbClr val="000000"/>
                </a:solidFill>
                <a:ea typeface="MS PGothic" pitchFamily="34" charset="-128"/>
                <a:cs typeface="Arial" charset="0"/>
              </a:rPr>
              <a:t> </a:t>
            </a:r>
            <a:endParaRPr lang="en-US" altLang="en-US" sz="1300" i="0" dirty="0">
              <a:solidFill>
                <a:srgbClr val="000000"/>
              </a:solidFill>
              <a:ea typeface="MS PGothic" pitchFamily="34" charset="-128"/>
              <a:cs typeface="Arial" charset="0"/>
            </a:endParaRPr>
          </a:p>
          <a:p>
            <a:pPr marL="342900" lvl="3" indent="-342900">
              <a:buFont typeface="+mj-lt"/>
              <a:buAutoNum type="arabicPeriod"/>
              <a:defRPr/>
            </a:pPr>
            <a:endParaRPr lang="en-US" sz="1300" i="0" dirty="0" smtClean="0">
              <a:solidFill>
                <a:srgbClr val="000000"/>
              </a:solidFill>
              <a:ea typeface="MS PGothic" pitchFamily="34" charset="-128"/>
              <a:cs typeface="Arial" charset="0"/>
            </a:endParaRPr>
          </a:p>
          <a:p>
            <a:pPr marL="342900" lvl="3" indent="-342900">
              <a:buFont typeface="+mj-lt"/>
              <a:buAutoNum type="arabicPeriod"/>
              <a:defRPr/>
            </a:pPr>
            <a:endParaRPr lang="en-US" sz="1300" b="0" i="0" dirty="0" smtClean="0">
              <a:solidFill>
                <a:srgbClr val="000000"/>
              </a:solidFill>
              <a:ea typeface="MS PGothic" pitchFamily="34" charset="-128"/>
              <a:cs typeface="Arial" charset="0"/>
            </a:endParaRPr>
          </a:p>
          <a:p>
            <a:pPr marL="225425" lvl="3" indent="-225425">
              <a:buFont typeface="Arial" panose="020B0604020202020204" pitchFamily="34" charset="0"/>
              <a:buChar char="•"/>
              <a:defRPr/>
            </a:pPr>
            <a:endParaRPr lang="en-US" sz="1300" b="0" i="0" dirty="0">
              <a:solidFill>
                <a:srgbClr val="000000"/>
              </a:solidFill>
              <a:ea typeface="MS PGothic" pitchFamily="34" charset="-128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498668"/>
            <a:ext cx="8839200" cy="338500"/>
          </a:xfrm>
          <a:prstGeom prst="rect">
            <a:avLst/>
          </a:prstGeom>
        </p:spPr>
        <p:txBody>
          <a:bodyPr wrap="square" lIns="91387" tIns="45693" rIns="91387" bIns="45693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38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l" defTabSz="9138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Distribution Statement A:  Approved for Public Release. Distribution is Unlimited</a:t>
            </a:r>
            <a:endParaRPr kumimoji="0" lang="en-US" sz="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6787276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Up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4063" y="6506689"/>
            <a:ext cx="8839200" cy="338500"/>
          </a:xfrm>
          <a:prstGeom prst="rect">
            <a:avLst/>
          </a:prstGeom>
        </p:spPr>
        <p:txBody>
          <a:bodyPr wrap="square" lIns="91387" tIns="45693" rIns="91387" bIns="45693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38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l" defTabSz="9138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Distribution Statement A:  Approved for Public Release. Distribution is Unlimited</a:t>
            </a:r>
            <a:endParaRPr kumimoji="0" lang="en-US" sz="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103832830"/>
      </p:ext>
    </p:extLst>
  </p:cSld>
  <p:clrMapOvr>
    <a:masterClrMapping/>
  </p:clrMapOvr>
</p:sld>
</file>

<file path=ppt/theme/theme1.xml><?xml version="1.0" encoding="utf-8"?>
<a:theme xmlns:a="http://schemas.openxmlformats.org/drawingml/2006/main" name="6_Default Design">
  <a:themeElements>
    <a:clrScheme name="4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>
          <a:noFill/>
          <a:miter lim="800000"/>
          <a:headEnd/>
          <a:tailEnd/>
        </a:ln>
      </a:spPr>
      <a:bodyPr/>
      <a:lstStyle>
        <a:defPPr marL="342900" indent="-342900">
          <a:lnSpc>
            <a:spcPct val="80000"/>
          </a:lnSpc>
          <a:spcBef>
            <a:spcPct val="35000"/>
          </a:spcBef>
          <a:buFontTx/>
          <a:buChar char="•"/>
          <a:defRPr sz="1800" dirty="0" smtClean="0">
            <a:solidFill>
              <a:srgbClr val="000066"/>
            </a:solidFill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4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bg1"/>
        </a:solidFill>
      </a:spPr>
      <a:bodyPr wrap="square" rtlCol="0">
        <a:spAutoFit/>
      </a:bodyPr>
      <a:lstStyle>
        <a:defPPr>
          <a:defRPr sz="800" dirty="0" smtClean="0"/>
        </a:defPPr>
      </a:lst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787</TotalTime>
  <Words>1167</Words>
  <Application>Microsoft Office PowerPoint</Application>
  <PresentationFormat>On-screen Show (4:3)</PresentationFormat>
  <Paragraphs>261</Paragraphs>
  <Slides>10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6_Default Design</vt:lpstr>
      <vt:lpstr>1_Office Theme</vt:lpstr>
      <vt:lpstr>3_Custom Design</vt:lpstr>
      <vt:lpstr>Surface Ship Maintenance and Modernization Contracting Strategy</vt:lpstr>
      <vt:lpstr>Industry Day Ground Rules </vt:lpstr>
      <vt:lpstr>Surface Ship Maintenance, Repair, and Modernization Contracting Strategy</vt:lpstr>
      <vt:lpstr>PowerPoint Presentation</vt:lpstr>
      <vt:lpstr>PowerPoint Presentation</vt:lpstr>
      <vt:lpstr>Coast Wide Availabilities</vt:lpstr>
      <vt:lpstr>Homeport Availabilities</vt:lpstr>
      <vt:lpstr>Questions </vt:lpstr>
      <vt:lpstr>Back Up</vt:lpstr>
      <vt:lpstr>PowerPoint Presentation</vt:lpstr>
    </vt:vector>
  </TitlesOfParts>
  <Company>NMCI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SEA 21 - CNRMC Ship M&amp;M Contract Strategy</dc:title>
  <dc:creator>morgan.reese@navy.mil</dc:creator>
  <cp:lastModifiedBy>Neville, Thomas J CAPT(sel) NAVSEA, CNRMC</cp:lastModifiedBy>
  <cp:revision>57</cp:revision>
  <dcterms:created xsi:type="dcterms:W3CDTF">2016-06-06T21:03:33Z</dcterms:created>
  <dcterms:modified xsi:type="dcterms:W3CDTF">2016-09-14T19:55:32Z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3" name="_NewReviewCycle">
    <vt:lpwstr/>
  </property>
</Properties>
</file>