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YTD!$B$1:$B$10</c:f>
              <c:strCache>
                <c:ptCount val="10"/>
                <c:pt idx="0">
                  <c:v>Slip, Trip, Fall (2)</c:v>
                </c:pt>
                <c:pt idx="1">
                  <c:v>Sprain/Strain/REPMO (6)</c:v>
                </c:pt>
                <c:pt idx="2">
                  <c:v>Lifting (1)</c:v>
                </c:pt>
                <c:pt idx="3">
                  <c:v>Caught/Pinch (2)</c:v>
                </c:pt>
                <c:pt idx="4">
                  <c:v>Laceration (2)</c:v>
                </c:pt>
                <c:pt idx="5">
                  <c:v>Eye Injury (13)</c:v>
                </c:pt>
                <c:pt idx="6">
                  <c:v>Struck By (7)</c:v>
                </c:pt>
                <c:pt idx="7">
                  <c:v>Shock (2)</c:v>
                </c:pt>
                <c:pt idx="8">
                  <c:v>Heat (1)</c:v>
                </c:pt>
                <c:pt idx="9">
                  <c:v>Hearing, Shock, Other (9)</c:v>
                </c:pt>
              </c:strCache>
            </c:strRef>
          </c:cat>
          <c:val>
            <c:numRef>
              <c:f>YTD!$C$1:$C$10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13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0.70339</cdr:x>
      <cdr:y>0.04286</cdr:y>
    </cdr:from>
    <cdr:to>
      <cdr:x>1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67029" y="228615"/>
          <a:ext cx="2305372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tabLst>
              <a:tab pos="1311275" algn="l"/>
            </a:tabLst>
          </a:pPr>
          <a:endParaRPr lang="en-US" sz="1100" dirty="0"/>
        </a:p>
      </cdr:txBody>
    </cdr:sp>
  </cdr:relSizeAnchor>
  <cdr:relSizeAnchor xmlns:cdr="http://schemas.openxmlformats.org/drawingml/2006/chartDrawing">
    <cdr:from>
      <cdr:x>0.7753</cdr:x>
      <cdr:y>0.21429</cdr:y>
    </cdr:from>
    <cdr:to>
      <cdr:x>0.97869</cdr:x>
      <cdr:y>0.58571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71145" y="1143000"/>
          <a:ext cx="1828800" cy="198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0.00917</cdr:x>
      <cdr:y>0.8125</cdr:y>
    </cdr:from>
    <cdr:to>
      <cdr:x>0.11927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0" y="3962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 smtClean="0"/>
        </a:p>
        <a:p xmlns:a="http://schemas.openxmlformats.org/drawingml/2006/main">
          <a:endParaRPr lang="en-US" dirty="0"/>
        </a:p>
        <a:p xmlns:a="http://schemas.openxmlformats.org/drawingml/2006/main">
          <a:endParaRPr lang="en-US" sz="1100" dirty="0" smtClean="0"/>
        </a:p>
        <a:p xmlns:a="http://schemas.openxmlformats.org/drawingml/2006/main">
          <a:pPr algn="l"/>
          <a:r>
            <a:rPr lang="en-US" dirty="0"/>
            <a:t>*</a:t>
          </a:r>
          <a:r>
            <a:rPr lang="en-US" sz="1100" dirty="0" smtClean="0"/>
            <a:t>Injury recording based on final Attachment A reports from the USS Nimitz PIA and USS Stennis CMAVs.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31A25-C8BB-4207-9C76-6A6DA0102B1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D6AD4-EF74-458C-A7E4-73028A164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7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46B01-4132-45F8-9F71-E907082803E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D0D57B5-4372-4054-9989-6C891BE05AA6}" type="datetime1">
              <a:rPr lang="en-US" smtClean="0">
                <a:solidFill>
                  <a:prstClr val="black"/>
                </a:solidFill>
              </a:rPr>
              <a:pPr/>
              <a:t>3/10/2016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2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457200" y="282575"/>
            <a:ext cx="0" cy="6280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280988" y="3395663"/>
            <a:ext cx="840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5025" y="1419225"/>
            <a:ext cx="784225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1500" y="4292600"/>
            <a:ext cx="6835775" cy="1695450"/>
          </a:xfrm>
        </p:spPr>
        <p:txBody>
          <a:bodyPr/>
          <a:lstStyle>
            <a:lvl1pPr marL="0" indent="0" algn="r">
              <a:lnSpc>
                <a:spcPct val="85000"/>
              </a:lnSpc>
              <a:spcBef>
                <a:spcPct val="0"/>
              </a:spcBef>
              <a:buFont typeface="Monotype Sort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8443913" y="628491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7" tIns="45713" rIns="91427" bIns="45713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C448FCC-01BA-4408-990F-80B41980AAF4}" type="slidenum">
              <a:rPr lang="en-US" sz="1200">
                <a:solidFill>
                  <a:srgbClr val="003896"/>
                </a:solidFill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dirty="0">
              <a:solidFill>
                <a:srgbClr val="0038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855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88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81000"/>
            <a:ext cx="8061325" cy="544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23900" y="1385888"/>
            <a:ext cx="3635375" cy="4495800"/>
          </a:xfrm>
        </p:spPr>
        <p:txBody>
          <a:bodyPr/>
          <a:lstStyle>
            <a:lvl4pPr>
              <a:buFont typeface="Arial Black" pitchFamily="34" charset="0"/>
              <a:buChar char="−"/>
              <a:defRPr/>
            </a:lvl4pPr>
            <a:lvl5pPr>
              <a:buFont typeface="Wingdings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11675" y="1385888"/>
            <a:ext cx="363696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11675" y="3709988"/>
            <a:ext cx="363696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436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871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381000"/>
            <a:ext cx="8061325" cy="544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5" tIns="44444" rIns="90475" bIns="44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3900" y="1385888"/>
            <a:ext cx="7424738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5" tIns="44444" rIns="90475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0404" name="Line 4"/>
          <p:cNvSpPr>
            <a:spLocks noChangeShapeType="1"/>
          </p:cNvSpPr>
          <p:nvPr/>
        </p:nvSpPr>
        <p:spPr bwMode="auto">
          <a:xfrm>
            <a:off x="481013" y="6159500"/>
            <a:ext cx="81962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30405" name="Line 5"/>
          <p:cNvSpPr>
            <a:spLocks noChangeShapeType="1"/>
          </p:cNvSpPr>
          <p:nvPr/>
        </p:nvSpPr>
        <p:spPr bwMode="auto">
          <a:xfrm>
            <a:off x="395288" y="1054100"/>
            <a:ext cx="83597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>
            <a:off x="474663" y="236538"/>
            <a:ext cx="0" cy="6386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8443913" y="628491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7" tIns="45713" rIns="91427" bIns="45713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C448FCC-01BA-4408-990F-80B41980AAF4}" type="slidenum">
              <a:rPr lang="en-US" sz="1200">
                <a:solidFill>
                  <a:srgbClr val="003896"/>
                </a:solidFill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dirty="0">
              <a:solidFill>
                <a:srgbClr val="003896"/>
              </a:solidFill>
            </a:endParaRP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4575175" y="6315075"/>
            <a:ext cx="384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00000"/>
                </a:solidFill>
              </a:rPr>
              <a:t>NASSCO PROPRIETARY/TRADE SECRET INFORMATION</a:t>
            </a:r>
          </a:p>
        </p:txBody>
      </p:sp>
      <p:pic>
        <p:nvPicPr>
          <p:cNvPr id="2" name="Picture 2" descr="C:\Users\cspivey\Desktop\NASSCO-Norfolk-logo.BlueonBlue.FINA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" y="6248400"/>
            <a:ext cx="3411538" cy="37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35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Monotype Sorts" pitchFamily="2" charset="2"/>
        <a:buChar char="l"/>
        <a:defRPr sz="2000" b="1">
          <a:solidFill>
            <a:schemeClr val="bg2"/>
          </a:solidFill>
          <a:latin typeface="+mn-lt"/>
          <a:ea typeface="+mn-ea"/>
          <a:cs typeface="+mn-cs"/>
        </a:defRPr>
      </a:lvl1pPr>
      <a:lvl2pPr marL="6826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>
          <a:solidFill>
            <a:schemeClr val="bg2"/>
          </a:solidFill>
          <a:latin typeface="+mn-lt"/>
        </a:defRPr>
      </a:lvl2pPr>
      <a:lvl3pPr marL="1030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bg2"/>
          </a:solidFill>
          <a:latin typeface="+mn-lt"/>
        </a:defRPr>
      </a:lvl3pPr>
      <a:lvl4pPr marL="15430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itchFamily="34" charset="0"/>
        <a:buChar char="−"/>
        <a:defRPr sz="1400">
          <a:solidFill>
            <a:schemeClr val="bg2"/>
          </a:solidFill>
          <a:latin typeface="+mn-lt"/>
        </a:defRPr>
      </a:lvl4pPr>
      <a:lvl5pPr marL="18859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1200">
          <a:solidFill>
            <a:schemeClr val="bg2"/>
          </a:solidFill>
          <a:latin typeface="+mn-lt"/>
        </a:defRPr>
      </a:lvl5pPr>
      <a:lvl6pPr marL="23431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 Black" pitchFamily="34" charset="0"/>
        <a:buChar char="-"/>
        <a:defRPr sz="1200">
          <a:solidFill>
            <a:schemeClr val="bg2"/>
          </a:solidFill>
          <a:latin typeface="+mn-lt"/>
        </a:defRPr>
      </a:lvl6pPr>
      <a:lvl7pPr marL="28003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 Black" pitchFamily="34" charset="0"/>
        <a:buChar char="-"/>
        <a:defRPr sz="1200">
          <a:solidFill>
            <a:schemeClr val="bg2"/>
          </a:solidFill>
          <a:latin typeface="+mn-lt"/>
        </a:defRPr>
      </a:lvl7pPr>
      <a:lvl8pPr marL="32575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 Black" pitchFamily="34" charset="0"/>
        <a:buChar char="-"/>
        <a:defRPr sz="1200">
          <a:solidFill>
            <a:schemeClr val="bg2"/>
          </a:solidFill>
          <a:latin typeface="+mn-lt"/>
        </a:defRPr>
      </a:lvl8pPr>
      <a:lvl9pPr marL="371475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 Black" pitchFamily="34" charset="0"/>
        <a:buChar char="-"/>
        <a:defRPr sz="12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2015-2016 </a:t>
            </a:r>
            <a:r>
              <a:rPr lang="en-US" dirty="0" smtClean="0"/>
              <a:t>Injury Type Breakdown </a:t>
            </a:r>
            <a:r>
              <a:rPr lang="en-US" dirty="0" smtClean="0"/>
              <a:t>(36Total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07984"/>
              </p:ext>
            </p:extLst>
          </p:nvPr>
        </p:nvGraphicFramePr>
        <p:xfrm>
          <a:off x="457200" y="1066800"/>
          <a:ext cx="8305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87669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GD35T">
  <a:themeElements>
    <a:clrScheme name="">
      <a:dk1>
        <a:srgbClr val="000000"/>
      </a:dk1>
      <a:lt1>
        <a:srgbClr val="FFFFFF"/>
      </a:lt1>
      <a:dk2>
        <a:srgbClr val="003896"/>
      </a:dk2>
      <a:lt2>
        <a:srgbClr val="000000"/>
      </a:lt2>
      <a:accent1>
        <a:srgbClr val="59178A"/>
      </a:accent1>
      <a:accent2>
        <a:srgbClr val="BA122B"/>
      </a:accent2>
      <a:accent3>
        <a:srgbClr val="FFFFFF"/>
      </a:accent3>
      <a:accent4>
        <a:srgbClr val="000000"/>
      </a:accent4>
      <a:accent5>
        <a:srgbClr val="B5ABC4"/>
      </a:accent5>
      <a:accent6>
        <a:srgbClr val="A80F26"/>
      </a:accent6>
      <a:hlink>
        <a:srgbClr val="FFE617"/>
      </a:hlink>
      <a:folHlink>
        <a:srgbClr val="00824A"/>
      </a:folHlink>
    </a:clrScheme>
    <a:fontScheme name="2_GD35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GD35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GD35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GD35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8_GD35T</vt:lpstr>
      <vt:lpstr>2015-2016 Injury Type Breakdown (36Total)</vt:lpstr>
    </vt:vector>
  </TitlesOfParts>
  <Company>GD NASSCO Norfolk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Dearing</dc:creator>
  <cp:lastModifiedBy>Robert Dearing</cp:lastModifiedBy>
  <cp:revision>2</cp:revision>
  <dcterms:created xsi:type="dcterms:W3CDTF">2016-03-10T17:20:08Z</dcterms:created>
  <dcterms:modified xsi:type="dcterms:W3CDTF">2016-03-10T17:39:32Z</dcterms:modified>
</cp:coreProperties>
</file>